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69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My%20Documents\weoreptc.asp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lineChart>
        <c:grouping val="standard"/>
        <c:ser>
          <c:idx val="0"/>
          <c:order val="0"/>
          <c:tx>
            <c:strRef>
              <c:f>weoreptc!$A$2</c:f>
              <c:strCache>
                <c:ptCount val="1"/>
                <c:pt idx="0">
                  <c:v>France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weoreptc!$B$2:$H$2</c:f>
              <c:numCache>
                <c:formatCode>General</c:formatCode>
                <c:ptCount val="7"/>
                <c:pt idx="0">
                  <c:v>63.656000000000006</c:v>
                </c:pt>
                <c:pt idx="1">
                  <c:v>63.784000000000006</c:v>
                </c:pt>
                <c:pt idx="2">
                  <c:v>67.492999999999995</c:v>
                </c:pt>
                <c:pt idx="3">
                  <c:v>78.076999999999998</c:v>
                </c:pt>
                <c:pt idx="4">
                  <c:v>84.195999999999998</c:v>
                </c:pt>
                <c:pt idx="5">
                  <c:v>87.558999999999983</c:v>
                </c:pt>
                <c:pt idx="6">
                  <c:v>89.421000000000006</c:v>
                </c:pt>
              </c:numCache>
            </c:numRef>
          </c:val>
        </c:ser>
        <c:ser>
          <c:idx val="1"/>
          <c:order val="1"/>
          <c:tx>
            <c:strRef>
              <c:f>weoreptc!$A$3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weoreptc!$B$3:$H$3</c:f>
              <c:numCache>
                <c:formatCode>General</c:formatCode>
                <c:ptCount val="7"/>
                <c:pt idx="0">
                  <c:v>67.554999999999993</c:v>
                </c:pt>
                <c:pt idx="1">
                  <c:v>64.908000000000001</c:v>
                </c:pt>
                <c:pt idx="2">
                  <c:v>66.345000000000013</c:v>
                </c:pt>
                <c:pt idx="3">
                  <c:v>73.513999999999996</c:v>
                </c:pt>
                <c:pt idx="4">
                  <c:v>75.342000000000013</c:v>
                </c:pt>
                <c:pt idx="5">
                  <c:v>76.518000000000001</c:v>
                </c:pt>
                <c:pt idx="6">
                  <c:v>76.998000000000005</c:v>
                </c:pt>
              </c:numCache>
            </c:numRef>
          </c:val>
        </c:ser>
        <c:ser>
          <c:idx val="2"/>
          <c:order val="2"/>
          <c:tx>
            <c:strRef>
              <c:f>weoreptc!$A$4</c:f>
              <c:strCache>
                <c:ptCount val="1"/>
                <c:pt idx="0">
                  <c:v>Greece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weoreptc!$B$4:$H$4</c:f>
              <c:numCache>
                <c:formatCode>General</c:formatCode>
                <c:ptCount val="7"/>
                <c:pt idx="0">
                  <c:v>97.117999999999995</c:v>
                </c:pt>
                <c:pt idx="1">
                  <c:v>95.558999999999983</c:v>
                </c:pt>
                <c:pt idx="2">
                  <c:v>99.186999999999998</c:v>
                </c:pt>
                <c:pt idx="3">
                  <c:v>115.161</c:v>
                </c:pt>
                <c:pt idx="4">
                  <c:v>130.24299999999999</c:v>
                </c:pt>
                <c:pt idx="5">
                  <c:v>139.34900000000002</c:v>
                </c:pt>
                <c:pt idx="6">
                  <c:v>143.583</c:v>
                </c:pt>
              </c:numCache>
            </c:numRef>
          </c:val>
        </c:ser>
        <c:ser>
          <c:idx val="3"/>
          <c:order val="3"/>
          <c:tx>
            <c:strRef>
              <c:f>weoreptc!$A$5</c:f>
              <c:strCache>
                <c:ptCount val="1"/>
                <c:pt idx="0">
                  <c:v>Italy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weoreptc!$B$5:$H$5</c:f>
              <c:numCache>
                <c:formatCode>General</c:formatCode>
                <c:ptCount val="7"/>
                <c:pt idx="0">
                  <c:v>106.51</c:v>
                </c:pt>
                <c:pt idx="1">
                  <c:v>103.465</c:v>
                </c:pt>
                <c:pt idx="2">
                  <c:v>106.098</c:v>
                </c:pt>
                <c:pt idx="3">
                  <c:v>115.774</c:v>
                </c:pt>
                <c:pt idx="4">
                  <c:v>118.35799999999999</c:v>
                </c:pt>
                <c:pt idx="5">
                  <c:v>119.69199999999999</c:v>
                </c:pt>
                <c:pt idx="6">
                  <c:v>119.74400000000001</c:v>
                </c:pt>
              </c:numCache>
            </c:numRef>
          </c:val>
        </c:ser>
        <c:ser>
          <c:idx val="4"/>
          <c:order val="4"/>
          <c:tx>
            <c:strRef>
              <c:f>weoreptc!$A$6</c:f>
              <c:strCache>
                <c:ptCount val="1"/>
                <c:pt idx="0">
                  <c:v>Portugal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weoreptc!$B$6:$H$6</c:f>
              <c:numCache>
                <c:formatCode>General</c:formatCode>
                <c:ptCount val="7"/>
                <c:pt idx="0">
                  <c:v>63.916000000000004</c:v>
                </c:pt>
                <c:pt idx="1">
                  <c:v>62.735000000000007</c:v>
                </c:pt>
                <c:pt idx="2">
                  <c:v>65.35199999999999</c:v>
                </c:pt>
                <c:pt idx="3">
                  <c:v>76.302999999999983</c:v>
                </c:pt>
                <c:pt idx="4">
                  <c:v>83.134</c:v>
                </c:pt>
                <c:pt idx="5">
                  <c:v>87.085999999999999</c:v>
                </c:pt>
                <c:pt idx="6">
                  <c:v>89.958000000000013</c:v>
                </c:pt>
              </c:numCache>
            </c:numRef>
          </c:val>
        </c:ser>
        <c:ser>
          <c:idx val="5"/>
          <c:order val="5"/>
          <c:tx>
            <c:strRef>
              <c:f>weoreptc!$A$7</c:f>
              <c:strCache>
                <c:ptCount val="1"/>
                <c:pt idx="0">
                  <c:v>Spain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weoreptc!$B$7:$H$7</c:f>
              <c:numCache>
                <c:formatCode>General</c:formatCode>
                <c:ptCount val="7"/>
                <c:pt idx="0">
                  <c:v>39.565000000000005</c:v>
                </c:pt>
                <c:pt idx="1">
                  <c:v>36.121000000000002</c:v>
                </c:pt>
                <c:pt idx="2">
                  <c:v>39.723000000000013</c:v>
                </c:pt>
                <c:pt idx="3">
                  <c:v>53.102000000000004</c:v>
                </c:pt>
                <c:pt idx="4">
                  <c:v>63.452999999999996</c:v>
                </c:pt>
                <c:pt idx="5">
                  <c:v>70.224000000000004</c:v>
                </c:pt>
                <c:pt idx="6">
                  <c:v>75.052999999999983</c:v>
                </c:pt>
              </c:numCache>
            </c:numRef>
          </c:val>
        </c:ser>
        <c:marker val="1"/>
        <c:axId val="54113408"/>
        <c:axId val="54114944"/>
      </c:lineChart>
      <c:catAx>
        <c:axId val="54113408"/>
        <c:scaling>
          <c:orientation val="minMax"/>
        </c:scaling>
        <c:axPos val="b"/>
        <c:numFmt formatCode="General" sourceLinked="1"/>
        <c:majorTickMark val="none"/>
        <c:tickLblPos val="nextTo"/>
        <c:crossAx val="54114944"/>
        <c:crosses val="autoZero"/>
        <c:auto val="1"/>
        <c:lblAlgn val="ctr"/>
        <c:lblOffset val="100"/>
      </c:catAx>
      <c:valAx>
        <c:axId val="54114944"/>
        <c:scaling>
          <c:orientation val="minMax"/>
        </c:scaling>
        <c:axPos val="l"/>
        <c:numFmt formatCode="General" sourceLinked="1"/>
        <c:majorTickMark val="none"/>
        <c:tickLblPos val="nextTo"/>
        <c:crossAx val="54113408"/>
        <c:crosses val="autoZero"/>
        <c:crossBetween val="between"/>
      </c:valAx>
    </c:plotArea>
    <c:legend>
      <c:legendPos val="b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30EA84-9F68-42C8-8161-6B24CCC438A9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A9E947B-FB74-4C02-800C-D5198752E980}">
      <dgm:prSet phldrT="[텍스트]"/>
      <dgm:spPr/>
      <dgm:t>
        <a:bodyPr/>
        <a:lstStyle/>
        <a:p>
          <a:pPr latinLnBrk="1"/>
          <a:r>
            <a:rPr lang="en-US" altLang="ko-KR" dirty="0" smtClean="0"/>
            <a:t>08</a:t>
          </a:r>
          <a:r>
            <a:rPr lang="ko-KR" altLang="en-US" dirty="0" smtClean="0"/>
            <a:t>년</a:t>
          </a:r>
          <a:r>
            <a:rPr lang="en-US" altLang="ko-KR" dirty="0" smtClean="0"/>
            <a:t>09</a:t>
          </a:r>
          <a:r>
            <a:rPr lang="ko-KR" altLang="en-US" dirty="0" smtClean="0"/>
            <a:t>월</a:t>
          </a:r>
          <a:endParaRPr lang="en-US" altLang="ko-KR" dirty="0" smtClean="0"/>
        </a:p>
        <a:p>
          <a:pPr latinLnBrk="1"/>
          <a:r>
            <a:rPr lang="ko-KR" altLang="en-US" dirty="0" err="1" smtClean="0"/>
            <a:t>리만브라더스</a:t>
          </a:r>
          <a:r>
            <a:rPr lang="ko-KR" altLang="en-US" dirty="0" smtClean="0"/>
            <a:t> 파산</a:t>
          </a:r>
          <a:endParaRPr lang="ko-KR" altLang="en-US" dirty="0"/>
        </a:p>
      </dgm:t>
    </dgm:pt>
    <dgm:pt modelId="{1073CEC7-BA47-4985-A5CD-B655822106DE}" type="par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1369671-BA6D-48FB-8C02-B4CF5819F174}" type="sib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F229756-42A8-4986-81DD-DBE92C7A86E2}">
      <dgm:prSet phldrT="[텍스트]"/>
      <dgm:spPr/>
      <dgm:t>
        <a:bodyPr/>
        <a:lstStyle/>
        <a:p>
          <a:pPr latinLnBrk="1"/>
          <a:r>
            <a:rPr lang="ko-KR" altLang="en-US" dirty="0" smtClean="0"/>
            <a:t>부동산 폭락</a:t>
          </a:r>
          <a:endParaRPr lang="ko-KR" altLang="en-US" dirty="0"/>
        </a:p>
      </dgm:t>
    </dgm:pt>
    <dgm:pt modelId="{D8DE3A22-6B4D-4BB0-AE11-C8E1870A515E}" type="par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9DDB60AC-644B-4032-8AF8-94B3787F5DC4}" type="sib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F53E1189-AD85-4FE3-B115-6564494DDD93}">
      <dgm:prSet phldrT="[텍스트]"/>
      <dgm:spPr/>
      <dgm:t>
        <a:bodyPr/>
        <a:lstStyle/>
        <a:p>
          <a:pPr latinLnBrk="1"/>
          <a:r>
            <a:rPr lang="en-US" altLang="ko-KR" dirty="0" smtClean="0"/>
            <a:t>09</a:t>
          </a:r>
          <a:r>
            <a:rPr lang="ko-KR" altLang="en-US" dirty="0" smtClean="0"/>
            <a:t>년 하반기</a:t>
          </a:r>
          <a:endParaRPr lang="en-US" altLang="ko-KR" dirty="0" smtClean="0"/>
        </a:p>
        <a:p>
          <a:pPr latinLnBrk="1"/>
          <a:r>
            <a:rPr lang="ko-KR" altLang="en-US" dirty="0" smtClean="0"/>
            <a:t>세계경제위기 진정</a:t>
          </a:r>
          <a:endParaRPr lang="ko-KR" altLang="en-US" dirty="0"/>
        </a:p>
      </dgm:t>
    </dgm:pt>
    <dgm:pt modelId="{08BA5C9F-23E7-41A8-AEB5-8354EEB12A79}" type="par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FAE68E8B-01CD-476B-92D6-6E339E80C2A9}" type="sib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DD18A383-F9BB-4BFC-908B-DDCB20413142}">
      <dgm:prSet phldrT="[텍스트]"/>
      <dgm:spPr/>
      <dgm:t>
        <a:bodyPr/>
        <a:lstStyle/>
        <a:p>
          <a:pPr latinLnBrk="1"/>
          <a:r>
            <a:rPr lang="ko-KR" altLang="en-US" dirty="0" smtClean="0"/>
            <a:t>각국 정부 재정 정책</a:t>
          </a:r>
          <a:endParaRPr lang="ko-KR" altLang="en-US" dirty="0"/>
        </a:p>
      </dgm:t>
    </dgm:pt>
    <dgm:pt modelId="{991B74F2-0964-4E3B-BA46-8CEEECDB6214}" type="par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91D6FE5E-C786-47E3-854A-ADB924536510}" type="sib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55D02DE8-C15A-4CB1-A5E3-36A00F55851B}">
      <dgm:prSet phldrT="[텍스트]"/>
      <dgm:spPr/>
      <dgm:t>
        <a:bodyPr/>
        <a:lstStyle/>
        <a:p>
          <a:pPr latinLnBrk="1"/>
          <a:r>
            <a:rPr lang="en-US" altLang="ko-KR" dirty="0" smtClean="0"/>
            <a:t>10</a:t>
          </a:r>
          <a:r>
            <a:rPr lang="ko-KR" altLang="en-US" dirty="0" smtClean="0"/>
            <a:t>년 상반기</a:t>
          </a:r>
          <a:endParaRPr lang="en-US" altLang="ko-KR" dirty="0" smtClean="0"/>
        </a:p>
        <a:p>
          <a:pPr latinLnBrk="1"/>
          <a:r>
            <a:rPr lang="ko-KR" altLang="en-US" dirty="0" smtClean="0"/>
            <a:t>재정위기</a:t>
          </a:r>
          <a:r>
            <a:rPr lang="en-US" altLang="ko-KR" dirty="0" smtClean="0"/>
            <a:t>, </a:t>
          </a:r>
          <a:r>
            <a:rPr lang="ko-KR" altLang="en-US" dirty="0" err="1" smtClean="0"/>
            <a:t>더블딥</a:t>
          </a:r>
          <a:endParaRPr lang="ko-KR" altLang="en-US" dirty="0"/>
        </a:p>
      </dgm:t>
    </dgm:pt>
    <dgm:pt modelId="{CD718130-C878-4539-B7F4-AB2169F0BCF2}" type="par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18B3C5A-417B-49EA-A5BA-A3C702A28F9B}" type="sib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4929732-291D-4149-803E-CB53FE570312}">
      <dgm:prSet phldrT="[텍스트]"/>
      <dgm:spPr/>
      <dgm:t>
        <a:bodyPr/>
        <a:lstStyle/>
        <a:p>
          <a:pPr latinLnBrk="1"/>
          <a:r>
            <a:rPr lang="ko-KR" altLang="en-US" dirty="0" smtClean="0"/>
            <a:t>그리스</a:t>
          </a:r>
          <a:r>
            <a:rPr lang="en-US" altLang="ko-KR" dirty="0" smtClean="0"/>
            <a:t>,</a:t>
          </a:r>
          <a:r>
            <a:rPr lang="ko-KR" altLang="en-US" dirty="0" smtClean="0"/>
            <a:t>스페인</a:t>
          </a:r>
          <a:r>
            <a:rPr lang="en-US" altLang="ko-KR" dirty="0" smtClean="0"/>
            <a:t>,</a:t>
          </a:r>
          <a:r>
            <a:rPr lang="ko-KR" altLang="en-US" dirty="0" smtClean="0"/>
            <a:t>포르투갈</a:t>
          </a:r>
          <a:r>
            <a:rPr lang="en-US" altLang="ko-KR" dirty="0" smtClean="0"/>
            <a:t>,</a:t>
          </a:r>
          <a:r>
            <a:rPr lang="ko-KR" altLang="en-US" dirty="0" smtClean="0"/>
            <a:t>이탈리아 재정위기</a:t>
          </a:r>
          <a:endParaRPr lang="ko-KR" altLang="en-US" dirty="0"/>
        </a:p>
      </dgm:t>
    </dgm:pt>
    <dgm:pt modelId="{F627BD18-C1F7-4AA5-8889-F23AC40FF0F0}" type="par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C1F2D8CB-CE73-4A7B-8B07-B0C53339E637}" type="sib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E52FC895-45DA-4332-8AEF-0DE625B346C4}">
      <dgm:prSet phldrT="[텍스트]"/>
      <dgm:spPr/>
      <dgm:t>
        <a:bodyPr/>
        <a:lstStyle/>
        <a:p>
          <a:pPr latinLnBrk="1"/>
          <a:r>
            <a:rPr lang="ko-KR" altLang="en-US" dirty="0" smtClean="0"/>
            <a:t>신용 경색</a:t>
          </a:r>
          <a:endParaRPr lang="ko-KR" altLang="en-US" dirty="0"/>
        </a:p>
      </dgm:t>
    </dgm:pt>
    <dgm:pt modelId="{E670DFAE-2F24-490A-B8A5-C2FC285DDF66}" type="par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804B0744-748F-465C-8603-85B4D6D33510}" type="sib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3C8AB90A-18B3-403B-A3BE-AF75CD5C2474}">
      <dgm:prSet phldrT="[텍스트]"/>
      <dgm:spPr/>
      <dgm:t>
        <a:bodyPr/>
        <a:lstStyle/>
        <a:p>
          <a:pPr latinLnBrk="1"/>
          <a:r>
            <a:rPr lang="ko-KR" altLang="en-US" dirty="0" smtClean="0"/>
            <a:t>세계적 경제 침체</a:t>
          </a:r>
          <a:endParaRPr lang="ko-KR" altLang="en-US" dirty="0"/>
        </a:p>
      </dgm:t>
    </dgm:pt>
    <dgm:pt modelId="{EEACC0A2-0697-4A0A-9FC8-BCF660A6AB6A}" type="par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A6587BC3-849D-49CF-A5CF-8108E01CAE75}" type="sib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3363462A-77E5-4385-88D3-AD2B81EFAAFE}">
      <dgm:prSet phldrT="[텍스트]"/>
      <dgm:spPr/>
      <dgm:t>
        <a:bodyPr/>
        <a:lstStyle/>
        <a:p>
          <a:pPr latinLnBrk="1"/>
          <a:r>
            <a:rPr lang="en-US" altLang="ko-KR" dirty="0" smtClean="0"/>
            <a:t>GM </a:t>
          </a:r>
          <a:r>
            <a:rPr lang="ko-KR" altLang="en-US" dirty="0" smtClean="0"/>
            <a:t>파산</a:t>
          </a:r>
          <a:endParaRPr lang="ko-KR" altLang="en-US" dirty="0"/>
        </a:p>
      </dgm:t>
    </dgm:pt>
    <dgm:pt modelId="{0F4D9F29-33FB-4816-841D-153389F8D563}" type="par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9C2E8C43-84D5-419F-AE0B-E96D59D1204B}" type="sib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D78C8923-6F39-49E4-B10B-2347794976F3}">
      <dgm:prSet phldrT="[텍스트]"/>
      <dgm:spPr/>
      <dgm:t>
        <a:bodyPr/>
        <a:lstStyle/>
        <a:p>
          <a:pPr latinLnBrk="1"/>
          <a:r>
            <a:rPr lang="ko-KR" altLang="en-US" dirty="0" smtClean="0"/>
            <a:t>수량 완화 통화 정책</a:t>
          </a:r>
          <a:endParaRPr lang="ko-KR" altLang="en-US" dirty="0"/>
        </a:p>
      </dgm:t>
    </dgm:pt>
    <dgm:pt modelId="{83820A65-E0E2-4846-9E4B-E7A2FF86738B}" type="par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D034D715-596D-4B97-B41F-843831E09740}" type="sib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08AE600A-4DA6-4CF6-8F05-E8F26BD43A92}">
      <dgm:prSet phldrT="[텍스트]"/>
      <dgm:spPr/>
      <dgm:t>
        <a:bodyPr/>
        <a:lstStyle/>
        <a:p>
          <a:pPr latinLnBrk="1"/>
          <a:r>
            <a:rPr lang="ko-KR" altLang="en-US" dirty="0" smtClean="0"/>
            <a:t>신흥시장성장</a:t>
          </a:r>
          <a:endParaRPr lang="ko-KR" altLang="en-US" dirty="0"/>
        </a:p>
      </dgm:t>
    </dgm:pt>
    <dgm:pt modelId="{7142C737-9BA8-412F-97E3-55A7A625A116}" type="par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CC715076-B99F-4A8D-A189-1C8A9C8673D6}" type="sib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4F194229-DE5C-4BB2-B591-71B425049B0A}">
      <dgm:prSet phldrT="[텍스트]"/>
      <dgm:spPr/>
      <dgm:t>
        <a:bodyPr/>
        <a:lstStyle/>
        <a:p>
          <a:pPr latinLnBrk="1"/>
          <a:r>
            <a:rPr lang="ko-KR" altLang="en-US" dirty="0" smtClean="0"/>
            <a:t>신용경색완화</a:t>
          </a:r>
          <a:endParaRPr lang="ko-KR" altLang="en-US" dirty="0"/>
        </a:p>
      </dgm:t>
    </dgm:pt>
    <dgm:pt modelId="{32C9BF08-42FD-40B1-BBA8-FE315D53ADBE}" type="par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2C832917-35E0-41D4-8088-F4F1B154B303}" type="sib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04FCD21E-D60E-45EB-A44D-61A5912A25D5}">
      <dgm:prSet phldrT="[텍스트]"/>
      <dgm:spPr/>
      <dgm:t>
        <a:bodyPr/>
        <a:lstStyle/>
        <a:p>
          <a:pPr latinLnBrk="1"/>
          <a:r>
            <a:rPr lang="ko-KR" altLang="en-US" dirty="0" smtClean="0"/>
            <a:t>미국 </a:t>
          </a:r>
          <a:r>
            <a:rPr lang="ko-KR" altLang="en-US" dirty="0" err="1" smtClean="0"/>
            <a:t>더블딥</a:t>
          </a:r>
          <a:r>
            <a:rPr lang="ko-KR" altLang="en-US" dirty="0" smtClean="0"/>
            <a:t> 경향 강화</a:t>
          </a:r>
          <a:endParaRPr lang="ko-KR" altLang="en-US" dirty="0"/>
        </a:p>
      </dgm:t>
    </dgm:pt>
    <dgm:pt modelId="{00088B13-7FEC-42B7-BBFA-F700538CC42A}" type="parTrans" cxnId="{20580F1E-D465-4408-9771-203C4980CBEE}">
      <dgm:prSet/>
      <dgm:spPr/>
      <dgm:t>
        <a:bodyPr/>
        <a:lstStyle/>
        <a:p>
          <a:pPr latinLnBrk="1"/>
          <a:endParaRPr lang="ko-KR" altLang="en-US"/>
        </a:p>
      </dgm:t>
    </dgm:pt>
    <dgm:pt modelId="{5C9D6909-9B82-467D-AE47-260C2A1826B0}" type="sibTrans" cxnId="{20580F1E-D465-4408-9771-203C4980CBEE}">
      <dgm:prSet/>
      <dgm:spPr/>
      <dgm:t>
        <a:bodyPr/>
        <a:lstStyle/>
        <a:p>
          <a:pPr latinLnBrk="1"/>
          <a:endParaRPr lang="ko-KR" altLang="en-US"/>
        </a:p>
      </dgm:t>
    </dgm:pt>
    <dgm:pt modelId="{EAB29199-95F9-4A23-842E-50026C6F7C43}">
      <dgm:prSet phldrT="[텍스트]"/>
      <dgm:spPr/>
      <dgm:t>
        <a:bodyPr/>
        <a:lstStyle/>
        <a:p>
          <a:pPr latinLnBrk="1"/>
          <a:r>
            <a:rPr lang="ko-KR" altLang="en-US" dirty="0" smtClean="0"/>
            <a:t>통화 전쟁</a:t>
          </a:r>
          <a:endParaRPr lang="ko-KR" altLang="en-US" dirty="0"/>
        </a:p>
      </dgm:t>
    </dgm:pt>
    <dgm:pt modelId="{EE07FBA3-A466-403F-80A2-5A1DDF7421C3}" type="parTrans" cxnId="{D9B15D63-0A3E-4C1E-9042-A5B774B58206}">
      <dgm:prSet/>
      <dgm:spPr/>
      <dgm:t>
        <a:bodyPr/>
        <a:lstStyle/>
        <a:p>
          <a:pPr latinLnBrk="1"/>
          <a:endParaRPr lang="ko-KR" altLang="en-US"/>
        </a:p>
      </dgm:t>
    </dgm:pt>
    <dgm:pt modelId="{D3117B1C-D7E0-4C40-98B4-91B39DD34BDA}" type="sibTrans" cxnId="{D9B15D63-0A3E-4C1E-9042-A5B774B58206}">
      <dgm:prSet/>
      <dgm:spPr/>
      <dgm:t>
        <a:bodyPr/>
        <a:lstStyle/>
        <a:p>
          <a:pPr latinLnBrk="1"/>
          <a:endParaRPr lang="ko-KR" altLang="en-US"/>
        </a:p>
      </dgm:t>
    </dgm:pt>
    <dgm:pt modelId="{E1BC887B-36CC-4882-8CAD-86BBF7A7EDAD}" type="pres">
      <dgm:prSet presAssocID="{9030EA84-9F68-42C8-8161-6B24CCC438A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1A589A-2E6F-42CA-8C98-ACECC314D2D7}" type="pres">
      <dgm:prSet presAssocID="{9A9E947B-FB74-4C02-800C-D5198752E980}" presName="composite" presStyleCnt="0"/>
      <dgm:spPr/>
    </dgm:pt>
    <dgm:pt modelId="{99A86CB5-630B-4362-90E8-F5550BB6BC37}" type="pres">
      <dgm:prSet presAssocID="{9A9E947B-FB74-4C02-800C-D5198752E980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076900-02A3-43FF-B05D-A0907CA4C6DD}" type="pres">
      <dgm:prSet presAssocID="{9A9E947B-FB74-4C02-800C-D5198752E980}" presName="parSh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4D21ADF-2E71-4445-AC9E-06FF90B3A266}" type="pres">
      <dgm:prSet presAssocID="{9A9E947B-FB74-4C02-800C-D5198752E980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EED8B35-1D71-4906-AA50-00EFF40F1026}" type="pres">
      <dgm:prSet presAssocID="{A1369671-BA6D-48FB-8C02-B4CF5819F174}" presName="sibTrans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BBF756D4-8B33-4B17-8212-8ADEC645625F}" type="pres">
      <dgm:prSet presAssocID="{A1369671-BA6D-48FB-8C02-B4CF5819F174}" presName="connTx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35FC1BD2-0ED6-4606-B1D2-78717C55504D}" type="pres">
      <dgm:prSet presAssocID="{F53E1189-AD85-4FE3-B115-6564494DDD93}" presName="composite" presStyleCnt="0"/>
      <dgm:spPr/>
    </dgm:pt>
    <dgm:pt modelId="{C92823F3-51AF-4B94-AD49-39611DD9EF31}" type="pres">
      <dgm:prSet presAssocID="{F53E1189-AD85-4FE3-B115-6564494DDD93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931584-204D-4421-96A9-AE5E4CD9EF39}" type="pres">
      <dgm:prSet presAssocID="{F53E1189-AD85-4FE3-B115-6564494DDD93}" presName="parSh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D84B9420-5728-4069-87B4-A788E61C6C11}" type="pres">
      <dgm:prSet presAssocID="{F53E1189-AD85-4FE3-B115-6564494DDD93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8576C-F7FC-407A-9998-2188BC1F16C1}" type="pres">
      <dgm:prSet presAssocID="{FAE68E8B-01CD-476B-92D6-6E339E80C2A9}" presName="sibTrans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77918D25-8F5C-4410-97E8-F194CE6C666E}" type="pres">
      <dgm:prSet presAssocID="{FAE68E8B-01CD-476B-92D6-6E339E80C2A9}" presName="connTx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E49FC14-607A-4CBC-AE70-056B47398F32}" type="pres">
      <dgm:prSet presAssocID="{55D02DE8-C15A-4CB1-A5E3-36A00F55851B}" presName="composite" presStyleCnt="0"/>
      <dgm:spPr/>
    </dgm:pt>
    <dgm:pt modelId="{5BE7D884-E5DA-4B69-A4A6-3B80C5C58D81}" type="pres">
      <dgm:prSet presAssocID="{55D02DE8-C15A-4CB1-A5E3-36A00F55851B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A1833FD-7F7E-4E37-959C-3AA8C1527942}" type="pres">
      <dgm:prSet presAssocID="{55D02DE8-C15A-4CB1-A5E3-36A00F55851B}" presName="parSh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C724B83E-D322-4DAA-AD0B-347D1DFFEB38}" type="pres">
      <dgm:prSet presAssocID="{55D02DE8-C15A-4CB1-A5E3-36A00F55851B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0D661227-019A-461B-B563-9B72E67B1A76}" type="presOf" srcId="{A1369671-BA6D-48FB-8C02-B4CF5819F174}" destId="{BBF756D4-8B33-4B17-8212-8ADEC645625F}" srcOrd="1" destOrd="0" presId="urn:microsoft.com/office/officeart/2005/8/layout/process3"/>
    <dgm:cxn modelId="{E1936F11-7EB7-493D-8D6A-D576EFD8862D}" type="presOf" srcId="{3C8AB90A-18B3-403B-A3BE-AF75CD5C2474}" destId="{34D21ADF-2E71-4445-AC9E-06FF90B3A266}" srcOrd="0" destOrd="2" presId="urn:microsoft.com/office/officeart/2005/8/layout/process3"/>
    <dgm:cxn modelId="{9BD204EB-7124-49C9-87DF-6FC282C544A0}" srcId="{9030EA84-9F68-42C8-8161-6B24CCC438A9}" destId="{9A9E947B-FB74-4C02-800C-D5198752E980}" srcOrd="0" destOrd="0" parTransId="{1073CEC7-BA47-4985-A5CD-B655822106DE}" sibTransId="{A1369671-BA6D-48FB-8C02-B4CF5819F174}"/>
    <dgm:cxn modelId="{D17BD488-571B-4A2F-A341-61248F3BC020}" srcId="{9030EA84-9F68-42C8-8161-6B24CCC438A9}" destId="{F53E1189-AD85-4FE3-B115-6564494DDD93}" srcOrd="1" destOrd="0" parTransId="{08BA5C9F-23E7-41A8-AEB5-8354EEB12A79}" sibTransId="{FAE68E8B-01CD-476B-92D6-6E339E80C2A9}"/>
    <dgm:cxn modelId="{A4F20856-99B8-4AEE-AA35-81403FC1D086}" type="presOf" srcId="{55D02DE8-C15A-4CB1-A5E3-36A00F55851B}" destId="{8A1833FD-7F7E-4E37-959C-3AA8C1527942}" srcOrd="1" destOrd="0" presId="urn:microsoft.com/office/officeart/2005/8/layout/process3"/>
    <dgm:cxn modelId="{053F2CF5-1FC3-43C4-836D-B535F6143FC3}" type="presOf" srcId="{A1369671-BA6D-48FB-8C02-B4CF5819F174}" destId="{7EED8B35-1D71-4906-AA50-00EFF40F1026}" srcOrd="0" destOrd="0" presId="urn:microsoft.com/office/officeart/2005/8/layout/process3"/>
    <dgm:cxn modelId="{20580F1E-D465-4408-9771-203C4980CBEE}" srcId="{55D02DE8-C15A-4CB1-A5E3-36A00F55851B}" destId="{04FCD21E-D60E-45EB-A44D-61A5912A25D5}" srcOrd="1" destOrd="0" parTransId="{00088B13-7FEC-42B7-BBFA-F700538CC42A}" sibTransId="{5C9D6909-9B82-467D-AE47-260C2A1826B0}"/>
    <dgm:cxn modelId="{E0E0D7E0-DF05-422C-A770-CEE3BD08EFA7}" type="presOf" srcId="{AF229756-42A8-4986-81DD-DBE92C7A86E2}" destId="{34D21ADF-2E71-4445-AC9E-06FF90B3A266}" srcOrd="0" destOrd="0" presId="urn:microsoft.com/office/officeart/2005/8/layout/process3"/>
    <dgm:cxn modelId="{997E8A55-37B6-47E6-A784-0719F403A3DA}" type="presOf" srcId="{E52FC895-45DA-4332-8AEF-0DE625B346C4}" destId="{34D21ADF-2E71-4445-AC9E-06FF90B3A266}" srcOrd="0" destOrd="1" presId="urn:microsoft.com/office/officeart/2005/8/layout/process3"/>
    <dgm:cxn modelId="{4D46ED2B-D745-4D67-8D62-B26BDC436885}" type="presOf" srcId="{4F194229-DE5C-4BB2-B591-71B425049B0A}" destId="{D84B9420-5728-4069-87B4-A788E61C6C11}" srcOrd="0" destOrd="3" presId="urn:microsoft.com/office/officeart/2005/8/layout/process3"/>
    <dgm:cxn modelId="{222E65EF-FE5A-4755-90FF-C0C3DF7ABD55}" srcId="{F53E1189-AD85-4FE3-B115-6564494DDD93}" destId="{4F194229-DE5C-4BB2-B591-71B425049B0A}" srcOrd="3" destOrd="0" parTransId="{32C9BF08-42FD-40B1-BBA8-FE315D53ADBE}" sibTransId="{2C832917-35E0-41D4-8088-F4F1B154B303}"/>
    <dgm:cxn modelId="{7DE6EFA8-769E-4165-B675-23159D774C4F}" type="presOf" srcId="{3363462A-77E5-4385-88D3-AD2B81EFAAFE}" destId="{34D21ADF-2E71-4445-AC9E-06FF90B3A266}" srcOrd="0" destOrd="3" presId="urn:microsoft.com/office/officeart/2005/8/layout/process3"/>
    <dgm:cxn modelId="{1071E209-F9BC-4EB3-BA81-EC41B9613F68}" srcId="{F53E1189-AD85-4FE3-B115-6564494DDD93}" destId="{08AE600A-4DA6-4CF6-8F05-E8F26BD43A92}" srcOrd="2" destOrd="0" parTransId="{7142C737-9BA8-412F-97E3-55A7A625A116}" sibTransId="{CC715076-B99F-4A8D-A189-1C8A9C8673D6}"/>
    <dgm:cxn modelId="{9D696756-46FF-48AE-88EE-CAD7375BC38F}" type="presOf" srcId="{9A9E947B-FB74-4C02-800C-D5198752E980}" destId="{8B076900-02A3-43FF-B05D-A0907CA4C6DD}" srcOrd="1" destOrd="0" presId="urn:microsoft.com/office/officeart/2005/8/layout/process3"/>
    <dgm:cxn modelId="{C35651F9-C795-4762-AEF4-12CFD845FB69}" type="presOf" srcId="{D78C8923-6F39-49E4-B10B-2347794976F3}" destId="{D84B9420-5728-4069-87B4-A788E61C6C11}" srcOrd="0" destOrd="1" presId="urn:microsoft.com/office/officeart/2005/8/layout/process3"/>
    <dgm:cxn modelId="{B2D9860D-6378-444F-9930-EEE679184DAC}" type="presOf" srcId="{FAE68E8B-01CD-476B-92D6-6E339E80C2A9}" destId="{2BA8576C-F7FC-407A-9998-2188BC1F16C1}" srcOrd="0" destOrd="0" presId="urn:microsoft.com/office/officeart/2005/8/layout/process3"/>
    <dgm:cxn modelId="{BBD48757-4CBF-426A-AE44-34DBA617BE46}" type="presOf" srcId="{55D02DE8-C15A-4CB1-A5E3-36A00F55851B}" destId="{5BE7D884-E5DA-4B69-A4A6-3B80C5C58D81}" srcOrd="0" destOrd="0" presId="urn:microsoft.com/office/officeart/2005/8/layout/process3"/>
    <dgm:cxn modelId="{3F8FE99A-A800-4430-8540-0309DDAE9419}" type="presOf" srcId="{F53E1189-AD85-4FE3-B115-6564494DDD93}" destId="{E6931584-204D-4421-96A9-AE5E4CD9EF39}" srcOrd="1" destOrd="0" presId="urn:microsoft.com/office/officeart/2005/8/layout/process3"/>
    <dgm:cxn modelId="{8570DF9C-003D-4DEC-A78E-DC6750DE9FE0}" srcId="{55D02DE8-C15A-4CB1-A5E3-36A00F55851B}" destId="{B4929732-291D-4149-803E-CB53FE570312}" srcOrd="0" destOrd="0" parTransId="{F627BD18-C1F7-4AA5-8889-F23AC40FF0F0}" sibTransId="{C1F2D8CB-CE73-4A7B-8B07-B0C53339E637}"/>
    <dgm:cxn modelId="{FEC512BD-2AEE-4A98-B245-C3A55FD63049}" type="presOf" srcId="{08AE600A-4DA6-4CF6-8F05-E8F26BD43A92}" destId="{D84B9420-5728-4069-87B4-A788E61C6C11}" srcOrd="0" destOrd="2" presId="urn:microsoft.com/office/officeart/2005/8/layout/process3"/>
    <dgm:cxn modelId="{C2F1F3C0-EEDF-4E4E-9F0B-743B797ABDFC}" type="presOf" srcId="{04FCD21E-D60E-45EB-A44D-61A5912A25D5}" destId="{C724B83E-D322-4DAA-AD0B-347D1DFFEB38}" srcOrd="0" destOrd="1" presId="urn:microsoft.com/office/officeart/2005/8/layout/process3"/>
    <dgm:cxn modelId="{BF33BFA7-1D95-4B33-A108-0528FD4D48B4}" type="presOf" srcId="{9030EA84-9F68-42C8-8161-6B24CCC438A9}" destId="{E1BC887B-36CC-4882-8CAD-86BBF7A7EDAD}" srcOrd="0" destOrd="0" presId="urn:microsoft.com/office/officeart/2005/8/layout/process3"/>
    <dgm:cxn modelId="{755FD189-BD04-4F54-B871-7C784AE5C3E8}" srcId="{F53E1189-AD85-4FE3-B115-6564494DDD93}" destId="{D78C8923-6F39-49E4-B10B-2347794976F3}" srcOrd="1" destOrd="0" parTransId="{83820A65-E0E2-4846-9E4B-E7A2FF86738B}" sibTransId="{D034D715-596D-4B97-B41F-843831E09740}"/>
    <dgm:cxn modelId="{647F1036-EDB4-4828-A22F-9491DAADDE39}" srcId="{9A9E947B-FB74-4C02-800C-D5198752E980}" destId="{E52FC895-45DA-4332-8AEF-0DE625B346C4}" srcOrd="1" destOrd="0" parTransId="{E670DFAE-2F24-490A-B8A5-C2FC285DDF66}" sibTransId="{804B0744-748F-465C-8603-85B4D6D33510}"/>
    <dgm:cxn modelId="{583E00F4-4D30-4973-A156-99809119F637}" srcId="{9A9E947B-FB74-4C02-800C-D5198752E980}" destId="{3363462A-77E5-4385-88D3-AD2B81EFAAFE}" srcOrd="3" destOrd="0" parTransId="{0F4D9F29-33FB-4816-841D-153389F8D563}" sibTransId="{9C2E8C43-84D5-419F-AE0B-E96D59D1204B}"/>
    <dgm:cxn modelId="{C4006885-5D94-4DB1-8BCC-A1F4FA978742}" type="presOf" srcId="{F53E1189-AD85-4FE3-B115-6564494DDD93}" destId="{C92823F3-51AF-4B94-AD49-39611DD9EF31}" srcOrd="0" destOrd="0" presId="urn:microsoft.com/office/officeart/2005/8/layout/process3"/>
    <dgm:cxn modelId="{E4134E14-548F-4AE3-A0A7-70360A0715C9}" srcId="{F53E1189-AD85-4FE3-B115-6564494DDD93}" destId="{DD18A383-F9BB-4BFC-908B-DDCB20413142}" srcOrd="0" destOrd="0" parTransId="{991B74F2-0964-4E3B-BA46-8CEEECDB6214}" sibTransId="{91D6FE5E-C786-47E3-854A-ADB924536510}"/>
    <dgm:cxn modelId="{EEE7A475-01C4-48C9-9F4A-24C0C2F0FD26}" type="presOf" srcId="{FAE68E8B-01CD-476B-92D6-6E339E80C2A9}" destId="{77918D25-8F5C-4410-97E8-F194CE6C666E}" srcOrd="1" destOrd="0" presId="urn:microsoft.com/office/officeart/2005/8/layout/process3"/>
    <dgm:cxn modelId="{B1B4B71F-BB60-4ECF-B8FA-4B9ACA2221C7}" type="presOf" srcId="{B4929732-291D-4149-803E-CB53FE570312}" destId="{C724B83E-D322-4DAA-AD0B-347D1DFFEB38}" srcOrd="0" destOrd="0" presId="urn:microsoft.com/office/officeart/2005/8/layout/process3"/>
    <dgm:cxn modelId="{31BEB889-38EE-4B28-846E-1AF901AB7DFB}" type="presOf" srcId="{9A9E947B-FB74-4C02-800C-D5198752E980}" destId="{99A86CB5-630B-4362-90E8-F5550BB6BC37}" srcOrd="0" destOrd="0" presId="urn:microsoft.com/office/officeart/2005/8/layout/process3"/>
    <dgm:cxn modelId="{193C094B-0E9A-423B-84E7-A52DE53ED2CF}" srcId="{9A9E947B-FB74-4C02-800C-D5198752E980}" destId="{3C8AB90A-18B3-403B-A3BE-AF75CD5C2474}" srcOrd="2" destOrd="0" parTransId="{EEACC0A2-0697-4A0A-9FC8-BCF660A6AB6A}" sibTransId="{A6587BC3-849D-49CF-A5CF-8108E01CAE75}"/>
    <dgm:cxn modelId="{95BBBF76-C353-4DE6-A688-708AE0D25154}" srcId="{9030EA84-9F68-42C8-8161-6B24CCC438A9}" destId="{55D02DE8-C15A-4CB1-A5E3-36A00F55851B}" srcOrd="2" destOrd="0" parTransId="{CD718130-C878-4539-B7F4-AB2169F0BCF2}" sibTransId="{B18B3C5A-417B-49EA-A5BA-A3C702A28F9B}"/>
    <dgm:cxn modelId="{D9B15D63-0A3E-4C1E-9042-A5B774B58206}" srcId="{55D02DE8-C15A-4CB1-A5E3-36A00F55851B}" destId="{EAB29199-95F9-4A23-842E-50026C6F7C43}" srcOrd="2" destOrd="0" parTransId="{EE07FBA3-A466-403F-80A2-5A1DDF7421C3}" sibTransId="{D3117B1C-D7E0-4C40-98B4-91B39DD34BDA}"/>
    <dgm:cxn modelId="{AEF13993-80A0-4847-914A-5578E656E3FE}" type="presOf" srcId="{EAB29199-95F9-4A23-842E-50026C6F7C43}" destId="{C724B83E-D322-4DAA-AD0B-347D1DFFEB38}" srcOrd="0" destOrd="2" presId="urn:microsoft.com/office/officeart/2005/8/layout/process3"/>
    <dgm:cxn modelId="{323311DE-6AE3-45B3-AA1C-4962F44F4D20}" type="presOf" srcId="{DD18A383-F9BB-4BFC-908B-DDCB20413142}" destId="{D84B9420-5728-4069-87B4-A788E61C6C11}" srcOrd="0" destOrd="0" presId="urn:microsoft.com/office/officeart/2005/8/layout/process3"/>
    <dgm:cxn modelId="{8A9C8006-8CF8-4775-80FF-A64280D1FEDC}" srcId="{9A9E947B-FB74-4C02-800C-D5198752E980}" destId="{AF229756-42A8-4986-81DD-DBE92C7A86E2}" srcOrd="0" destOrd="0" parTransId="{D8DE3A22-6B4D-4BB0-AE11-C8E1870A515E}" sibTransId="{9DDB60AC-644B-4032-8AF8-94B3787F5DC4}"/>
    <dgm:cxn modelId="{4F2122B7-C809-4BCA-89AB-A514CD62121E}" type="presParOf" srcId="{E1BC887B-36CC-4882-8CAD-86BBF7A7EDAD}" destId="{041A589A-2E6F-42CA-8C98-ACECC314D2D7}" srcOrd="0" destOrd="0" presId="urn:microsoft.com/office/officeart/2005/8/layout/process3"/>
    <dgm:cxn modelId="{DF3C1144-F35D-4E39-B48B-DE80D3D124A9}" type="presParOf" srcId="{041A589A-2E6F-42CA-8C98-ACECC314D2D7}" destId="{99A86CB5-630B-4362-90E8-F5550BB6BC37}" srcOrd="0" destOrd="0" presId="urn:microsoft.com/office/officeart/2005/8/layout/process3"/>
    <dgm:cxn modelId="{CE9B39F9-0FAB-44DF-98EA-1BB7BAD32FA2}" type="presParOf" srcId="{041A589A-2E6F-42CA-8C98-ACECC314D2D7}" destId="{8B076900-02A3-43FF-B05D-A0907CA4C6DD}" srcOrd="1" destOrd="0" presId="urn:microsoft.com/office/officeart/2005/8/layout/process3"/>
    <dgm:cxn modelId="{4A2893E4-6433-4936-AD99-BFB780D588B2}" type="presParOf" srcId="{041A589A-2E6F-42CA-8C98-ACECC314D2D7}" destId="{34D21ADF-2E71-4445-AC9E-06FF90B3A266}" srcOrd="2" destOrd="0" presId="urn:microsoft.com/office/officeart/2005/8/layout/process3"/>
    <dgm:cxn modelId="{65760D4F-D337-4E3A-A1E3-23E12DB8831D}" type="presParOf" srcId="{E1BC887B-36CC-4882-8CAD-86BBF7A7EDAD}" destId="{7EED8B35-1D71-4906-AA50-00EFF40F1026}" srcOrd="1" destOrd="0" presId="urn:microsoft.com/office/officeart/2005/8/layout/process3"/>
    <dgm:cxn modelId="{CF12DC2A-7E5E-4582-8F97-AB9858E39C05}" type="presParOf" srcId="{7EED8B35-1D71-4906-AA50-00EFF40F1026}" destId="{BBF756D4-8B33-4B17-8212-8ADEC645625F}" srcOrd="0" destOrd="0" presId="urn:microsoft.com/office/officeart/2005/8/layout/process3"/>
    <dgm:cxn modelId="{A5565218-A64B-4CDB-A425-EE3F557EF0D6}" type="presParOf" srcId="{E1BC887B-36CC-4882-8CAD-86BBF7A7EDAD}" destId="{35FC1BD2-0ED6-4606-B1D2-78717C55504D}" srcOrd="2" destOrd="0" presId="urn:microsoft.com/office/officeart/2005/8/layout/process3"/>
    <dgm:cxn modelId="{A6D8BC43-15E0-47AF-BFA5-1B360F4113F6}" type="presParOf" srcId="{35FC1BD2-0ED6-4606-B1D2-78717C55504D}" destId="{C92823F3-51AF-4B94-AD49-39611DD9EF31}" srcOrd="0" destOrd="0" presId="urn:microsoft.com/office/officeart/2005/8/layout/process3"/>
    <dgm:cxn modelId="{BF6A912D-26F2-448A-A4A7-3D395993659F}" type="presParOf" srcId="{35FC1BD2-0ED6-4606-B1D2-78717C55504D}" destId="{E6931584-204D-4421-96A9-AE5E4CD9EF39}" srcOrd="1" destOrd="0" presId="urn:microsoft.com/office/officeart/2005/8/layout/process3"/>
    <dgm:cxn modelId="{F549160A-AAEB-403C-96D1-E881169ABD6B}" type="presParOf" srcId="{35FC1BD2-0ED6-4606-B1D2-78717C55504D}" destId="{D84B9420-5728-4069-87B4-A788E61C6C11}" srcOrd="2" destOrd="0" presId="urn:microsoft.com/office/officeart/2005/8/layout/process3"/>
    <dgm:cxn modelId="{A8ACD569-2209-4BD0-9157-05926F037075}" type="presParOf" srcId="{E1BC887B-36CC-4882-8CAD-86BBF7A7EDAD}" destId="{2BA8576C-F7FC-407A-9998-2188BC1F16C1}" srcOrd="3" destOrd="0" presId="urn:microsoft.com/office/officeart/2005/8/layout/process3"/>
    <dgm:cxn modelId="{954E814E-C737-4C30-83EE-60638133270E}" type="presParOf" srcId="{2BA8576C-F7FC-407A-9998-2188BC1F16C1}" destId="{77918D25-8F5C-4410-97E8-F194CE6C666E}" srcOrd="0" destOrd="0" presId="urn:microsoft.com/office/officeart/2005/8/layout/process3"/>
    <dgm:cxn modelId="{B14A0E71-B792-4D6F-B439-26E3E5A7B1B8}" type="presParOf" srcId="{E1BC887B-36CC-4882-8CAD-86BBF7A7EDAD}" destId="{9E49FC14-607A-4CBC-AE70-056B47398F32}" srcOrd="4" destOrd="0" presId="urn:microsoft.com/office/officeart/2005/8/layout/process3"/>
    <dgm:cxn modelId="{C6F20151-9851-4125-A799-35AFB7DE1FCA}" type="presParOf" srcId="{9E49FC14-607A-4CBC-AE70-056B47398F32}" destId="{5BE7D884-E5DA-4B69-A4A6-3B80C5C58D81}" srcOrd="0" destOrd="0" presId="urn:microsoft.com/office/officeart/2005/8/layout/process3"/>
    <dgm:cxn modelId="{4A02FE02-10F6-4C74-B3D3-82FF0DA5EACD}" type="presParOf" srcId="{9E49FC14-607A-4CBC-AE70-056B47398F32}" destId="{8A1833FD-7F7E-4E37-959C-3AA8C1527942}" srcOrd="1" destOrd="0" presId="urn:microsoft.com/office/officeart/2005/8/layout/process3"/>
    <dgm:cxn modelId="{E9A61EBA-6B2D-49D1-A7CC-B19D1A5B52BF}" type="presParOf" srcId="{9E49FC14-607A-4CBC-AE70-056B47398F32}" destId="{C724B83E-D322-4DAA-AD0B-347D1DFFEB3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981F9C-745A-418B-89FC-37A3F2A72D3B}" type="doc">
      <dgm:prSet loTypeId="urn:microsoft.com/office/officeart/2005/8/layout/chevron2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C3A8A40-D817-43BE-8CBC-31A53AD0650A}">
      <dgm:prSet phldrT="[텍스트]"/>
      <dgm:spPr/>
      <dgm:t>
        <a:bodyPr/>
        <a:lstStyle/>
        <a:p>
          <a:pPr latinLnBrk="1"/>
          <a:r>
            <a:rPr lang="en-US" altLang="ko-KR" dirty="0" smtClean="0"/>
            <a:t>1920</a:t>
          </a:r>
          <a:endParaRPr lang="ko-KR" altLang="en-US" dirty="0"/>
        </a:p>
      </dgm:t>
    </dgm:pt>
    <dgm:pt modelId="{7A076F46-3698-42E4-BA96-1774289B03DD}" type="par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52353287-1438-4CD6-B084-CAFBAE1DA8BC}" type="sib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E171B7C0-67A8-43FD-BC3A-706C0C9F06E5}">
      <dgm:prSet phldrT="[텍스트]"/>
      <dgm:spPr/>
      <dgm:t>
        <a:bodyPr/>
        <a:lstStyle/>
        <a:p>
          <a:pPr latinLnBrk="1"/>
          <a:r>
            <a:rPr lang="ko-KR" altLang="en-US" dirty="0" smtClean="0"/>
            <a:t>생산경영혁명</a:t>
          </a:r>
          <a:endParaRPr lang="ko-KR" altLang="en-US" dirty="0"/>
        </a:p>
      </dgm:t>
    </dgm:pt>
    <dgm:pt modelId="{BB962634-1733-4DC1-B844-B267B07B629B}" type="par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1401A8FF-8700-4BC4-A524-3B1458241F92}" type="sib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BDA3A5D3-6AED-4999-982E-8B40966C009F}">
      <dgm:prSet phldrT="[텍스트]"/>
      <dgm:spPr/>
      <dgm:t>
        <a:bodyPr/>
        <a:lstStyle/>
        <a:p>
          <a:pPr latinLnBrk="1"/>
          <a:r>
            <a:rPr lang="ko-KR" altLang="en-US" dirty="0" smtClean="0"/>
            <a:t>생산성증대</a:t>
          </a:r>
          <a:r>
            <a:rPr lang="en-US" altLang="ko-KR" dirty="0" smtClean="0"/>
            <a:t>(</a:t>
          </a:r>
          <a:r>
            <a:rPr lang="ko-KR" altLang="en-US" dirty="0" smtClean="0"/>
            <a:t>생산량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236F7836-3D46-49DC-80D9-717277F66513}" type="par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6322BD40-A792-4F19-8333-EB033EB3048E}" type="sib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19112092-F5B8-4395-BABD-089629273E15}">
      <dgm:prSet phldrT="[텍스트]"/>
      <dgm:spPr/>
      <dgm:t>
        <a:bodyPr/>
        <a:lstStyle/>
        <a:p>
          <a:pPr latinLnBrk="1"/>
          <a:r>
            <a:rPr lang="en-US" altLang="ko-KR" dirty="0" smtClean="0"/>
            <a:t>1970</a:t>
          </a:r>
          <a:endParaRPr lang="ko-KR" altLang="en-US" dirty="0"/>
        </a:p>
      </dgm:t>
    </dgm:pt>
    <dgm:pt modelId="{46CE0BF4-22D9-4F33-AA5F-0B5C197792B4}" type="par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0DDE5C52-E5AA-48EA-B75E-B89E9F672993}" type="sib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6A4D6D5A-0568-49EF-85A1-AB5B1352B6BA}">
      <dgm:prSet phldrT="[텍스트]"/>
      <dgm:spPr/>
      <dgm:t>
        <a:bodyPr/>
        <a:lstStyle/>
        <a:p>
          <a:pPr latinLnBrk="1"/>
          <a:r>
            <a:rPr lang="ko-KR" altLang="en-US" dirty="0" smtClean="0"/>
            <a:t>지체되는 혁신</a:t>
          </a:r>
          <a:r>
            <a:rPr lang="en-US" altLang="ko-KR" dirty="0" smtClean="0"/>
            <a:t>, </a:t>
          </a:r>
          <a:r>
            <a:rPr lang="ko-KR" altLang="en-US" dirty="0" smtClean="0"/>
            <a:t>계속되는 경쟁</a:t>
          </a:r>
          <a:endParaRPr lang="ko-KR" altLang="en-US" dirty="0"/>
        </a:p>
      </dgm:t>
    </dgm:pt>
    <dgm:pt modelId="{2D7D4B61-E7B9-4105-AF39-24385622E081}" type="par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DFEFF55B-619D-4953-85B6-674B235A170A}" type="sib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CBADA7D3-9BB0-4CCA-A400-8AC1F0720F44}">
      <dgm:prSet phldrT="[텍스트]"/>
      <dgm:spPr/>
      <dgm:t>
        <a:bodyPr/>
        <a:lstStyle/>
        <a:p>
          <a:pPr latinLnBrk="1"/>
          <a:r>
            <a:rPr lang="ko-KR" altLang="en-US" dirty="0" smtClean="0"/>
            <a:t>노동절약적 기술 </a:t>
          </a:r>
          <a:r>
            <a:rPr lang="en-US" altLang="ko-KR" dirty="0" smtClean="0"/>
            <a:t>(ex.</a:t>
          </a:r>
          <a:r>
            <a:rPr lang="ko-KR" altLang="en-US" dirty="0" err="1" smtClean="0"/>
            <a:t>린생산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AA017139-7A44-40AD-B92E-A2066F837F18}" type="par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105044FE-92C6-46D9-96EB-E4CA12DE2A7B}" type="sib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AFD0E211-F5B3-46C1-B830-560A8E77676B}">
      <dgm:prSet phldrT="[텍스트]"/>
      <dgm:spPr/>
      <dgm:t>
        <a:bodyPr/>
        <a:lstStyle/>
        <a:p>
          <a:pPr latinLnBrk="1"/>
          <a:r>
            <a:rPr lang="en-US" altLang="ko-KR" dirty="0" smtClean="0"/>
            <a:t>1980-</a:t>
          </a:r>
          <a:endParaRPr lang="ko-KR" altLang="en-US" dirty="0"/>
        </a:p>
      </dgm:t>
    </dgm:pt>
    <dgm:pt modelId="{A95227C3-8AA6-4F83-991C-AE5121A7FF53}" type="par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649907C9-B4A6-4EF8-B59C-4D25AA5AFA72}" type="sib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3FA331FA-3703-4D0A-BDE0-4EB8979BB88F}">
      <dgm:prSet phldrT="[텍스트]"/>
      <dgm:spPr/>
      <dgm:t>
        <a:bodyPr/>
        <a:lstStyle/>
        <a:p>
          <a:pPr latinLnBrk="1"/>
          <a:r>
            <a:rPr lang="ko-KR" altLang="en-US" dirty="0" smtClean="0"/>
            <a:t>금융화</a:t>
          </a:r>
          <a:endParaRPr lang="ko-KR" altLang="en-US" dirty="0"/>
        </a:p>
      </dgm:t>
    </dgm:pt>
    <dgm:pt modelId="{DE864D99-D633-4413-9B79-F19017BED5CC}" type="par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4957C4BF-5875-4DA7-9158-09BB4E3EA9F3}" type="sib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515C0AE3-063D-4096-923A-D15A5C30191C}">
      <dgm:prSet phldrT="[텍스트]"/>
      <dgm:spPr/>
      <dgm:t>
        <a:bodyPr/>
        <a:lstStyle/>
        <a:p>
          <a:pPr latinLnBrk="1"/>
          <a:r>
            <a:rPr lang="ko-KR" altLang="en-US" dirty="0" smtClean="0"/>
            <a:t>판매혁신</a:t>
          </a:r>
          <a:r>
            <a:rPr lang="en-US" altLang="ko-KR" dirty="0" smtClean="0"/>
            <a:t>(</a:t>
          </a:r>
          <a:r>
            <a:rPr lang="ko-KR" altLang="en-US" dirty="0" smtClean="0"/>
            <a:t>상품실현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FC53B93B-DED2-42A7-9141-68E6CB66EC99}" type="par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84FF2E20-4BF9-4500-817A-8A34767F3D63}" type="sib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011D1D0A-9C83-4374-9D16-920A875DD261}">
      <dgm:prSet phldrT="[텍스트]"/>
      <dgm:spPr/>
      <dgm:t>
        <a:bodyPr/>
        <a:lstStyle/>
        <a:p>
          <a:pPr latinLnBrk="1"/>
          <a:r>
            <a:rPr lang="ko-KR" altLang="en-US" dirty="0" smtClean="0"/>
            <a:t>관리혁신</a:t>
          </a:r>
          <a:r>
            <a:rPr lang="en-US" altLang="ko-KR" dirty="0" smtClean="0"/>
            <a:t>(</a:t>
          </a:r>
          <a:r>
            <a:rPr lang="ko-KR" altLang="en-US" dirty="0" smtClean="0"/>
            <a:t>이윤극대화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D80DA173-A595-4983-B33F-515DD7701ADA}" type="par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2E0951CF-2433-43FD-8C33-0341320AE7CD}" type="sib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1F41A5D0-8748-44C6-A490-76A585EB4C0F}">
      <dgm:prSet phldrT="[텍스트]"/>
      <dgm:spPr/>
      <dgm:t>
        <a:bodyPr/>
        <a:lstStyle/>
        <a:p>
          <a:pPr latinLnBrk="1"/>
          <a:r>
            <a:rPr lang="ko-KR" altLang="en-US" dirty="0" smtClean="0"/>
            <a:t>베트남전쟁</a:t>
          </a:r>
          <a:r>
            <a:rPr lang="en-US" altLang="ko-KR" dirty="0" smtClean="0"/>
            <a:t>, </a:t>
          </a:r>
          <a:r>
            <a:rPr lang="ko-KR" altLang="en-US" dirty="0" smtClean="0"/>
            <a:t>오일쇼크</a:t>
          </a:r>
          <a:endParaRPr lang="ko-KR" altLang="en-US" dirty="0"/>
        </a:p>
      </dgm:t>
    </dgm:pt>
    <dgm:pt modelId="{AFA4D845-BF41-42E4-96D2-063AC881F05C}" type="parTrans" cxnId="{3D4EEF12-4211-40A9-B6BD-6EE9D02321F2}">
      <dgm:prSet/>
      <dgm:spPr/>
      <dgm:t>
        <a:bodyPr/>
        <a:lstStyle/>
        <a:p>
          <a:pPr latinLnBrk="1"/>
          <a:endParaRPr lang="ko-KR" altLang="en-US"/>
        </a:p>
      </dgm:t>
    </dgm:pt>
    <dgm:pt modelId="{A0443565-796D-414C-865D-55AB1AD985E6}" type="sibTrans" cxnId="{3D4EEF12-4211-40A9-B6BD-6EE9D02321F2}">
      <dgm:prSet/>
      <dgm:spPr/>
      <dgm:t>
        <a:bodyPr/>
        <a:lstStyle/>
        <a:p>
          <a:pPr latinLnBrk="1"/>
          <a:endParaRPr lang="ko-KR" altLang="en-US"/>
        </a:p>
      </dgm:t>
    </dgm:pt>
    <dgm:pt modelId="{9BE47AC3-18DF-4A75-964D-E86C57A7E29D}">
      <dgm:prSet phldrT="[텍스트]"/>
      <dgm:spPr/>
      <dgm:t>
        <a:bodyPr/>
        <a:lstStyle/>
        <a:p>
          <a:pPr latinLnBrk="1"/>
          <a:r>
            <a:rPr lang="ko-KR" altLang="en-US" dirty="0" smtClean="0"/>
            <a:t>산업 자본 </a:t>
          </a:r>
          <a:r>
            <a:rPr lang="en-US" altLang="ko-KR" dirty="0" smtClean="0"/>
            <a:t>&lt; </a:t>
          </a:r>
          <a:r>
            <a:rPr lang="ko-KR" altLang="en-US" dirty="0" smtClean="0"/>
            <a:t>금융자본 </a:t>
          </a:r>
          <a:r>
            <a:rPr lang="en-US" altLang="ko-KR" dirty="0" smtClean="0"/>
            <a:t>(</a:t>
          </a:r>
          <a:r>
            <a:rPr lang="ko-KR" altLang="en-US" dirty="0" smtClean="0"/>
            <a:t>이윤율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F674818-E94D-491C-8257-B0AE1565F26C}" type="parTrans" cxnId="{290B1AA6-3517-4DC6-94D9-2695E143C797}">
      <dgm:prSet/>
      <dgm:spPr/>
      <dgm:t>
        <a:bodyPr/>
        <a:lstStyle/>
        <a:p>
          <a:pPr latinLnBrk="1"/>
          <a:endParaRPr lang="ko-KR" altLang="en-US"/>
        </a:p>
      </dgm:t>
    </dgm:pt>
    <dgm:pt modelId="{42BB7615-4131-4FBF-9B19-C0CBA871EA44}" type="sibTrans" cxnId="{290B1AA6-3517-4DC6-94D9-2695E143C797}">
      <dgm:prSet/>
      <dgm:spPr/>
      <dgm:t>
        <a:bodyPr/>
        <a:lstStyle/>
        <a:p>
          <a:pPr latinLnBrk="1"/>
          <a:endParaRPr lang="ko-KR" altLang="en-US"/>
        </a:p>
      </dgm:t>
    </dgm:pt>
    <dgm:pt modelId="{B4DF1F7D-AC7B-472D-9E71-AEE51F821EAF}">
      <dgm:prSet phldrT="[텍스트]"/>
      <dgm:spPr/>
      <dgm:t>
        <a:bodyPr/>
        <a:lstStyle/>
        <a:p>
          <a:pPr latinLnBrk="1"/>
          <a:r>
            <a:rPr lang="ko-KR" altLang="en-US" dirty="0" smtClean="0"/>
            <a:t>국제적 자본 이동</a:t>
          </a:r>
          <a:endParaRPr lang="ko-KR" altLang="en-US" dirty="0"/>
        </a:p>
      </dgm:t>
    </dgm:pt>
    <dgm:pt modelId="{1EFCA99A-3B54-43E6-8F1E-D4BC1DE79F5F}" type="parTrans" cxnId="{B614721B-0E17-4177-8A7F-BC580EFC2857}">
      <dgm:prSet/>
      <dgm:spPr/>
      <dgm:t>
        <a:bodyPr/>
        <a:lstStyle/>
        <a:p>
          <a:pPr latinLnBrk="1"/>
          <a:endParaRPr lang="ko-KR" altLang="en-US"/>
        </a:p>
      </dgm:t>
    </dgm:pt>
    <dgm:pt modelId="{60291DEC-2E5A-449B-8F29-F81AB62BDC0C}" type="sibTrans" cxnId="{B614721B-0E17-4177-8A7F-BC580EFC2857}">
      <dgm:prSet/>
      <dgm:spPr/>
      <dgm:t>
        <a:bodyPr/>
        <a:lstStyle/>
        <a:p>
          <a:pPr latinLnBrk="1"/>
          <a:endParaRPr lang="ko-KR" altLang="en-US"/>
        </a:p>
      </dgm:t>
    </dgm:pt>
    <dgm:pt modelId="{EFCF0667-5678-4A85-9BBB-EC5D696649D8}">
      <dgm:prSet phldrT="[텍스트]"/>
      <dgm:spPr/>
      <dgm:t>
        <a:bodyPr/>
        <a:lstStyle/>
        <a:p>
          <a:pPr latinLnBrk="1"/>
          <a:r>
            <a:rPr lang="ko-KR" altLang="en-US" dirty="0" smtClean="0"/>
            <a:t>달러 </a:t>
          </a:r>
          <a:r>
            <a:rPr lang="ko-KR" altLang="en-US" dirty="0" err="1" smtClean="0"/>
            <a:t>환류</a:t>
          </a:r>
          <a:endParaRPr lang="ko-KR" altLang="en-US" dirty="0"/>
        </a:p>
      </dgm:t>
    </dgm:pt>
    <dgm:pt modelId="{FEBE26B1-6CE0-4C0F-BE8C-67B9BE49FA4C}" type="parTrans" cxnId="{2813E71D-7345-43DE-8F7B-E9A7EB814F04}">
      <dgm:prSet/>
      <dgm:spPr/>
      <dgm:t>
        <a:bodyPr/>
        <a:lstStyle/>
        <a:p>
          <a:pPr latinLnBrk="1"/>
          <a:endParaRPr lang="ko-KR" altLang="en-US"/>
        </a:p>
      </dgm:t>
    </dgm:pt>
    <dgm:pt modelId="{FACB45DD-0D7A-4AB7-90BF-51E7F9B8AD7F}" type="sibTrans" cxnId="{2813E71D-7345-43DE-8F7B-E9A7EB814F04}">
      <dgm:prSet/>
      <dgm:spPr/>
      <dgm:t>
        <a:bodyPr/>
        <a:lstStyle/>
        <a:p>
          <a:pPr latinLnBrk="1"/>
          <a:endParaRPr lang="ko-KR" altLang="en-US"/>
        </a:p>
      </dgm:t>
    </dgm:pt>
    <dgm:pt modelId="{A9CB7736-1F6B-4256-BC5A-28E07115874E}" type="pres">
      <dgm:prSet presAssocID="{B9981F9C-745A-418B-89FC-37A3F2A72D3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959667A-6D81-48FD-B94B-234197D0C431}" type="pres">
      <dgm:prSet presAssocID="{0C3A8A40-D817-43BE-8CBC-31A53AD0650A}" presName="composite" presStyleCnt="0"/>
      <dgm:spPr/>
    </dgm:pt>
    <dgm:pt modelId="{79C56197-0B50-499F-8A07-E7CE018B6A19}" type="pres">
      <dgm:prSet presAssocID="{0C3A8A40-D817-43BE-8CBC-31A53AD0650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388B7C-9A4E-45E0-99C9-654D8E8D0F01}" type="pres">
      <dgm:prSet presAssocID="{0C3A8A40-D817-43BE-8CBC-31A53AD0650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5D804B-BC65-4970-BDF7-60A94B6A094F}" type="pres">
      <dgm:prSet presAssocID="{52353287-1438-4CD6-B084-CAFBAE1DA8BC}" presName="sp" presStyleCnt="0"/>
      <dgm:spPr/>
    </dgm:pt>
    <dgm:pt modelId="{C7E2D076-78DF-4F34-A542-424F406D9D62}" type="pres">
      <dgm:prSet presAssocID="{19112092-F5B8-4395-BABD-089629273E15}" presName="composite" presStyleCnt="0"/>
      <dgm:spPr/>
    </dgm:pt>
    <dgm:pt modelId="{62CB2448-568E-410F-A1C1-7EA00D3D0731}" type="pres">
      <dgm:prSet presAssocID="{19112092-F5B8-4395-BABD-089629273E1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943244-538F-436B-AC31-297903DC7F93}" type="pres">
      <dgm:prSet presAssocID="{19112092-F5B8-4395-BABD-089629273E1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210F95-DC1F-4448-9075-7BBF01A5AE76}" type="pres">
      <dgm:prSet presAssocID="{0DDE5C52-E5AA-48EA-B75E-B89E9F672993}" presName="sp" presStyleCnt="0"/>
      <dgm:spPr/>
    </dgm:pt>
    <dgm:pt modelId="{5E84E8E2-BCD3-4520-A047-F6219A99550C}" type="pres">
      <dgm:prSet presAssocID="{AFD0E211-F5B3-46C1-B830-560A8E77676B}" presName="composite" presStyleCnt="0"/>
      <dgm:spPr/>
    </dgm:pt>
    <dgm:pt modelId="{11BF7340-1D26-4C4A-A3EA-4940DA751659}" type="pres">
      <dgm:prSet presAssocID="{AFD0E211-F5B3-46C1-B830-560A8E77676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8D57DCE-8B52-4EE7-AA6A-7A64D8F42CE8}" type="pres">
      <dgm:prSet presAssocID="{AFD0E211-F5B3-46C1-B830-560A8E77676B}" presName="descendantText" presStyleLbl="alignAcc1" presStyleIdx="2" presStyleCnt="3" custScaleY="10701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813E71D-7345-43DE-8F7B-E9A7EB814F04}" srcId="{3FA331FA-3703-4D0A-BDE0-4EB8979BB88F}" destId="{EFCF0667-5678-4A85-9BBB-EC5D696649D8}" srcOrd="2" destOrd="0" parTransId="{FEBE26B1-6CE0-4C0F-BE8C-67B9BE49FA4C}" sibTransId="{FACB45DD-0D7A-4AB7-90BF-51E7F9B8AD7F}"/>
    <dgm:cxn modelId="{9152E6DB-D98E-4D3F-9A9F-9AD22CAC53EB}" type="presOf" srcId="{AFD0E211-F5B3-46C1-B830-560A8E77676B}" destId="{11BF7340-1D26-4C4A-A3EA-4940DA751659}" srcOrd="0" destOrd="0" presId="urn:microsoft.com/office/officeart/2005/8/layout/chevron2"/>
    <dgm:cxn modelId="{298A0EF9-A918-48C5-90C6-1FA6B15A1C22}" type="presOf" srcId="{3FA331FA-3703-4D0A-BDE0-4EB8979BB88F}" destId="{08D57DCE-8B52-4EE7-AA6A-7A64D8F42CE8}" srcOrd="0" destOrd="0" presId="urn:microsoft.com/office/officeart/2005/8/layout/chevron2"/>
    <dgm:cxn modelId="{8C80B628-EA16-4BE9-A9AF-F660B3885E2B}" type="presOf" srcId="{BDA3A5D3-6AED-4999-982E-8B40966C009F}" destId="{84388B7C-9A4E-45E0-99C9-654D8E8D0F01}" srcOrd="0" destOrd="1" presId="urn:microsoft.com/office/officeart/2005/8/layout/chevron2"/>
    <dgm:cxn modelId="{D31E7C8D-F5ED-4D07-86EB-E8FD2A9E2622}" type="presOf" srcId="{1F41A5D0-8748-44C6-A490-76A585EB4C0F}" destId="{E4943244-538F-436B-AC31-297903DC7F93}" srcOrd="0" destOrd="2" presId="urn:microsoft.com/office/officeart/2005/8/layout/chevron2"/>
    <dgm:cxn modelId="{290B1AA6-3517-4DC6-94D9-2695E143C797}" srcId="{3FA331FA-3703-4D0A-BDE0-4EB8979BB88F}" destId="{9BE47AC3-18DF-4A75-964D-E86C57A7E29D}" srcOrd="0" destOrd="0" parTransId="{BF674818-E94D-491C-8257-B0AE1565F26C}" sibTransId="{42BB7615-4131-4FBF-9B19-C0CBA871EA44}"/>
    <dgm:cxn modelId="{6707352A-3AA8-4FE0-805B-6C454848E4DE}" srcId="{B9981F9C-745A-418B-89FC-37A3F2A72D3B}" destId="{AFD0E211-F5B3-46C1-B830-560A8E77676B}" srcOrd="2" destOrd="0" parTransId="{A95227C3-8AA6-4F83-991C-AE5121A7FF53}" sibTransId="{649907C9-B4A6-4EF8-B59C-4D25AA5AFA72}"/>
    <dgm:cxn modelId="{28E46C32-9917-445A-BAE2-3A2571BBA9A9}" srcId="{AFD0E211-F5B3-46C1-B830-560A8E77676B}" destId="{3FA331FA-3703-4D0A-BDE0-4EB8979BB88F}" srcOrd="0" destOrd="0" parTransId="{DE864D99-D633-4413-9B79-F19017BED5CC}" sibTransId="{4957C4BF-5875-4DA7-9158-09BB4E3EA9F3}"/>
    <dgm:cxn modelId="{B614721B-0E17-4177-8A7F-BC580EFC2857}" srcId="{3FA331FA-3703-4D0A-BDE0-4EB8979BB88F}" destId="{B4DF1F7D-AC7B-472D-9E71-AEE51F821EAF}" srcOrd="1" destOrd="0" parTransId="{1EFCA99A-3B54-43E6-8F1E-D4BC1DE79F5F}" sibTransId="{60291DEC-2E5A-449B-8F29-F81AB62BDC0C}"/>
    <dgm:cxn modelId="{AE63A75B-25F2-4A52-A1F0-FFE26C1A8103}" srcId="{6A4D6D5A-0568-49EF-85A1-AB5B1352B6BA}" destId="{CBADA7D3-9BB0-4CCA-A400-8AC1F0720F44}" srcOrd="0" destOrd="0" parTransId="{AA017139-7A44-40AD-B92E-A2066F837F18}" sibTransId="{105044FE-92C6-46D9-96EB-E4CA12DE2A7B}"/>
    <dgm:cxn modelId="{4E0D28E0-D963-40C4-BC11-F71F097427CE}" type="presOf" srcId="{011D1D0A-9C83-4374-9D16-920A875DD261}" destId="{84388B7C-9A4E-45E0-99C9-654D8E8D0F01}" srcOrd="0" destOrd="3" presId="urn:microsoft.com/office/officeart/2005/8/layout/chevron2"/>
    <dgm:cxn modelId="{D8765CC9-A308-443D-A23E-72BEEC95D4E3}" srcId="{0C3A8A40-D817-43BE-8CBC-31A53AD0650A}" destId="{E171B7C0-67A8-43FD-BC3A-706C0C9F06E5}" srcOrd="0" destOrd="0" parTransId="{BB962634-1733-4DC1-B844-B267B07B629B}" sibTransId="{1401A8FF-8700-4BC4-A524-3B1458241F92}"/>
    <dgm:cxn modelId="{1FE20E6F-1E58-4181-AF7B-BBF90ED90519}" type="presOf" srcId="{B4DF1F7D-AC7B-472D-9E71-AEE51F821EAF}" destId="{08D57DCE-8B52-4EE7-AA6A-7A64D8F42CE8}" srcOrd="0" destOrd="2" presId="urn:microsoft.com/office/officeart/2005/8/layout/chevron2"/>
    <dgm:cxn modelId="{23242AEC-D6AC-4279-B715-94748D9676D7}" type="presOf" srcId="{9BE47AC3-18DF-4A75-964D-E86C57A7E29D}" destId="{08D57DCE-8B52-4EE7-AA6A-7A64D8F42CE8}" srcOrd="0" destOrd="1" presId="urn:microsoft.com/office/officeart/2005/8/layout/chevron2"/>
    <dgm:cxn modelId="{3C4F54F2-19A5-46F5-B8C5-3C762D886B42}" srcId="{E171B7C0-67A8-43FD-BC3A-706C0C9F06E5}" destId="{011D1D0A-9C83-4374-9D16-920A875DD261}" srcOrd="2" destOrd="0" parTransId="{D80DA173-A595-4983-B33F-515DD7701ADA}" sibTransId="{2E0951CF-2433-43FD-8C33-0341320AE7CD}"/>
    <dgm:cxn modelId="{524A76D6-5787-428E-BF0E-1509A38F695D}" srcId="{E171B7C0-67A8-43FD-BC3A-706C0C9F06E5}" destId="{515C0AE3-063D-4096-923A-D15A5C30191C}" srcOrd="1" destOrd="0" parTransId="{FC53B93B-DED2-42A7-9141-68E6CB66EC99}" sibTransId="{84FF2E20-4BF9-4500-817A-8A34767F3D63}"/>
    <dgm:cxn modelId="{8D1B0325-5D8F-45E6-9934-92B8B29E5F61}" srcId="{E171B7C0-67A8-43FD-BC3A-706C0C9F06E5}" destId="{BDA3A5D3-6AED-4999-982E-8B40966C009F}" srcOrd="0" destOrd="0" parTransId="{236F7836-3D46-49DC-80D9-717277F66513}" sibTransId="{6322BD40-A792-4F19-8333-EB033EB3048E}"/>
    <dgm:cxn modelId="{461D9F1D-E331-409B-B606-4EA43D8BB21C}" srcId="{B9981F9C-745A-418B-89FC-37A3F2A72D3B}" destId="{19112092-F5B8-4395-BABD-089629273E15}" srcOrd="1" destOrd="0" parTransId="{46CE0BF4-22D9-4F33-AA5F-0B5C197792B4}" sibTransId="{0DDE5C52-E5AA-48EA-B75E-B89E9F672993}"/>
    <dgm:cxn modelId="{C41F1EFD-30FF-42FF-952F-C5E494C0629B}" type="presOf" srcId="{0C3A8A40-D817-43BE-8CBC-31A53AD0650A}" destId="{79C56197-0B50-499F-8A07-E7CE018B6A19}" srcOrd="0" destOrd="0" presId="urn:microsoft.com/office/officeart/2005/8/layout/chevron2"/>
    <dgm:cxn modelId="{8AC592E8-D5F6-4CCA-AC68-F92FD334C569}" type="presOf" srcId="{6A4D6D5A-0568-49EF-85A1-AB5B1352B6BA}" destId="{E4943244-538F-436B-AC31-297903DC7F93}" srcOrd="0" destOrd="0" presId="urn:microsoft.com/office/officeart/2005/8/layout/chevron2"/>
    <dgm:cxn modelId="{C07CB108-DD46-4C94-9367-2576B11985D7}" type="presOf" srcId="{E171B7C0-67A8-43FD-BC3A-706C0C9F06E5}" destId="{84388B7C-9A4E-45E0-99C9-654D8E8D0F01}" srcOrd="0" destOrd="0" presId="urn:microsoft.com/office/officeart/2005/8/layout/chevron2"/>
    <dgm:cxn modelId="{F8BA21D8-6940-4CE5-81DB-A0FF97DB1A64}" type="presOf" srcId="{B9981F9C-745A-418B-89FC-37A3F2A72D3B}" destId="{A9CB7736-1F6B-4256-BC5A-28E07115874E}" srcOrd="0" destOrd="0" presId="urn:microsoft.com/office/officeart/2005/8/layout/chevron2"/>
    <dgm:cxn modelId="{3D4EEF12-4211-40A9-B6BD-6EE9D02321F2}" srcId="{6A4D6D5A-0568-49EF-85A1-AB5B1352B6BA}" destId="{1F41A5D0-8748-44C6-A490-76A585EB4C0F}" srcOrd="1" destOrd="0" parTransId="{AFA4D845-BF41-42E4-96D2-063AC881F05C}" sibTransId="{A0443565-796D-414C-865D-55AB1AD985E6}"/>
    <dgm:cxn modelId="{64A0B843-58A8-41EE-82DC-0B4A71378B45}" type="presOf" srcId="{CBADA7D3-9BB0-4CCA-A400-8AC1F0720F44}" destId="{E4943244-538F-436B-AC31-297903DC7F93}" srcOrd="0" destOrd="1" presId="urn:microsoft.com/office/officeart/2005/8/layout/chevron2"/>
    <dgm:cxn modelId="{5050ACB8-6CBE-4E35-BE5A-73B8C41FAD5E}" type="presOf" srcId="{515C0AE3-063D-4096-923A-D15A5C30191C}" destId="{84388B7C-9A4E-45E0-99C9-654D8E8D0F01}" srcOrd="0" destOrd="2" presId="urn:microsoft.com/office/officeart/2005/8/layout/chevron2"/>
    <dgm:cxn modelId="{A4D02114-8787-43B3-937F-DC4CEE3A064F}" type="presOf" srcId="{EFCF0667-5678-4A85-9BBB-EC5D696649D8}" destId="{08D57DCE-8B52-4EE7-AA6A-7A64D8F42CE8}" srcOrd="0" destOrd="3" presId="urn:microsoft.com/office/officeart/2005/8/layout/chevron2"/>
    <dgm:cxn modelId="{E66D611A-EC53-4433-BD9D-7A80C1FEA9F8}" srcId="{B9981F9C-745A-418B-89FC-37A3F2A72D3B}" destId="{0C3A8A40-D817-43BE-8CBC-31A53AD0650A}" srcOrd="0" destOrd="0" parTransId="{7A076F46-3698-42E4-BA96-1774289B03DD}" sibTransId="{52353287-1438-4CD6-B084-CAFBAE1DA8BC}"/>
    <dgm:cxn modelId="{BBD98B1F-53C6-4697-B830-F4BDECBE3D28}" srcId="{19112092-F5B8-4395-BABD-089629273E15}" destId="{6A4D6D5A-0568-49EF-85A1-AB5B1352B6BA}" srcOrd="0" destOrd="0" parTransId="{2D7D4B61-E7B9-4105-AF39-24385622E081}" sibTransId="{DFEFF55B-619D-4953-85B6-674B235A170A}"/>
    <dgm:cxn modelId="{21686FB2-93B2-4144-A083-8CFE69EB6C9D}" type="presOf" srcId="{19112092-F5B8-4395-BABD-089629273E15}" destId="{62CB2448-568E-410F-A1C1-7EA00D3D0731}" srcOrd="0" destOrd="0" presId="urn:microsoft.com/office/officeart/2005/8/layout/chevron2"/>
    <dgm:cxn modelId="{B17A9A41-377F-4C00-B527-B861533780B9}" type="presParOf" srcId="{A9CB7736-1F6B-4256-BC5A-28E07115874E}" destId="{A959667A-6D81-48FD-B94B-234197D0C431}" srcOrd="0" destOrd="0" presId="urn:microsoft.com/office/officeart/2005/8/layout/chevron2"/>
    <dgm:cxn modelId="{8B16452B-BE63-4715-BA61-EBBA1906321B}" type="presParOf" srcId="{A959667A-6D81-48FD-B94B-234197D0C431}" destId="{79C56197-0B50-499F-8A07-E7CE018B6A19}" srcOrd="0" destOrd="0" presId="urn:microsoft.com/office/officeart/2005/8/layout/chevron2"/>
    <dgm:cxn modelId="{882D96CE-0DE1-4726-B590-50D39D55AAF3}" type="presParOf" srcId="{A959667A-6D81-48FD-B94B-234197D0C431}" destId="{84388B7C-9A4E-45E0-99C9-654D8E8D0F01}" srcOrd="1" destOrd="0" presId="urn:microsoft.com/office/officeart/2005/8/layout/chevron2"/>
    <dgm:cxn modelId="{E2B44E3B-F09F-4AD9-A975-AD00D11F932B}" type="presParOf" srcId="{A9CB7736-1F6B-4256-BC5A-28E07115874E}" destId="{DF5D804B-BC65-4970-BDF7-60A94B6A094F}" srcOrd="1" destOrd="0" presId="urn:microsoft.com/office/officeart/2005/8/layout/chevron2"/>
    <dgm:cxn modelId="{95578F74-DE8D-4FFF-AC39-3F3D2957BD08}" type="presParOf" srcId="{A9CB7736-1F6B-4256-BC5A-28E07115874E}" destId="{C7E2D076-78DF-4F34-A542-424F406D9D62}" srcOrd="2" destOrd="0" presId="urn:microsoft.com/office/officeart/2005/8/layout/chevron2"/>
    <dgm:cxn modelId="{DF9D706E-0932-4DCB-8CB2-9575F999171D}" type="presParOf" srcId="{C7E2D076-78DF-4F34-A542-424F406D9D62}" destId="{62CB2448-568E-410F-A1C1-7EA00D3D0731}" srcOrd="0" destOrd="0" presId="urn:microsoft.com/office/officeart/2005/8/layout/chevron2"/>
    <dgm:cxn modelId="{689349C7-0A16-4A99-BCFD-46A4FBB7FDF6}" type="presParOf" srcId="{C7E2D076-78DF-4F34-A542-424F406D9D62}" destId="{E4943244-538F-436B-AC31-297903DC7F93}" srcOrd="1" destOrd="0" presId="urn:microsoft.com/office/officeart/2005/8/layout/chevron2"/>
    <dgm:cxn modelId="{2B4A0467-CC8B-4FF5-9447-4482AD07C39B}" type="presParOf" srcId="{A9CB7736-1F6B-4256-BC5A-28E07115874E}" destId="{F9210F95-DC1F-4448-9075-7BBF01A5AE76}" srcOrd="3" destOrd="0" presId="urn:microsoft.com/office/officeart/2005/8/layout/chevron2"/>
    <dgm:cxn modelId="{24BB6EAC-35AB-4A6D-BD4E-5598BD24ECDC}" type="presParOf" srcId="{A9CB7736-1F6B-4256-BC5A-28E07115874E}" destId="{5E84E8E2-BCD3-4520-A047-F6219A99550C}" srcOrd="4" destOrd="0" presId="urn:microsoft.com/office/officeart/2005/8/layout/chevron2"/>
    <dgm:cxn modelId="{93F5713D-0FC4-4271-9E7E-A2A5CBB25187}" type="presParOf" srcId="{5E84E8E2-BCD3-4520-A047-F6219A99550C}" destId="{11BF7340-1D26-4C4A-A3EA-4940DA751659}" srcOrd="0" destOrd="0" presId="urn:microsoft.com/office/officeart/2005/8/layout/chevron2"/>
    <dgm:cxn modelId="{D4F5A259-AA2A-4C18-9BC9-102EE6D869CF}" type="presParOf" srcId="{5E84E8E2-BCD3-4520-A047-F6219A99550C}" destId="{08D57DCE-8B52-4EE7-AA6A-7A64D8F42CE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076900-02A3-43FF-B05D-A0907CA4C6DD}">
      <dsp:nvSpPr>
        <dsp:cNvPr id="0" name=""/>
        <dsp:cNvSpPr/>
      </dsp:nvSpPr>
      <dsp:spPr>
        <a:xfrm>
          <a:off x="4086" y="740142"/>
          <a:ext cx="1857844" cy="1058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08</a:t>
          </a:r>
          <a:r>
            <a:rPr lang="ko-KR" altLang="en-US" sz="1200" kern="1200" dirty="0" smtClean="0"/>
            <a:t>년</a:t>
          </a:r>
          <a:r>
            <a:rPr lang="en-US" altLang="ko-KR" sz="1200" kern="1200" dirty="0" smtClean="0"/>
            <a:t>09</a:t>
          </a:r>
          <a:r>
            <a:rPr lang="ko-KR" altLang="en-US" sz="1200" kern="1200" dirty="0" smtClean="0"/>
            <a:t>월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err="1" smtClean="0"/>
            <a:t>리만브라더스</a:t>
          </a:r>
          <a:r>
            <a:rPr lang="ko-KR" altLang="en-US" sz="1200" kern="1200" dirty="0" smtClean="0"/>
            <a:t> 파산</a:t>
          </a:r>
          <a:endParaRPr lang="ko-KR" altLang="en-US" sz="1200" kern="1200" dirty="0"/>
        </a:p>
      </dsp:txBody>
      <dsp:txXfrm>
        <a:off x="4086" y="740142"/>
        <a:ext cx="1857844" cy="705868"/>
      </dsp:txXfrm>
    </dsp:sp>
    <dsp:sp modelId="{34D21ADF-2E71-4445-AC9E-06FF90B3A266}">
      <dsp:nvSpPr>
        <dsp:cNvPr id="0" name=""/>
        <dsp:cNvSpPr/>
      </dsp:nvSpPr>
      <dsp:spPr>
        <a:xfrm>
          <a:off x="384608" y="1446011"/>
          <a:ext cx="1857844" cy="15286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부동산 폭락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신용 경색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세계적 경제 침체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kern="1200" dirty="0" smtClean="0"/>
            <a:t>GM </a:t>
          </a:r>
          <a:r>
            <a:rPr lang="ko-KR" altLang="en-US" sz="1200" kern="1200" dirty="0" smtClean="0"/>
            <a:t>파산</a:t>
          </a:r>
          <a:endParaRPr lang="ko-KR" altLang="en-US" sz="1200" kern="1200" dirty="0"/>
        </a:p>
      </dsp:txBody>
      <dsp:txXfrm>
        <a:off x="384608" y="1446011"/>
        <a:ext cx="1857844" cy="1528621"/>
      </dsp:txXfrm>
    </dsp:sp>
    <dsp:sp modelId="{7EED8B35-1D71-4906-AA50-00EFF40F1026}">
      <dsp:nvSpPr>
        <dsp:cNvPr id="0" name=""/>
        <dsp:cNvSpPr/>
      </dsp:nvSpPr>
      <dsp:spPr>
        <a:xfrm>
          <a:off x="2143573" y="861802"/>
          <a:ext cx="597082" cy="462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/>
        </a:p>
      </dsp:txBody>
      <dsp:txXfrm>
        <a:off x="2143573" y="861802"/>
        <a:ext cx="597082" cy="462549"/>
      </dsp:txXfrm>
    </dsp:sp>
    <dsp:sp modelId="{E6931584-204D-4421-96A9-AE5E4CD9EF39}">
      <dsp:nvSpPr>
        <dsp:cNvPr id="0" name=""/>
        <dsp:cNvSpPr/>
      </dsp:nvSpPr>
      <dsp:spPr>
        <a:xfrm>
          <a:off x="2988501" y="740142"/>
          <a:ext cx="1857844" cy="1058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09</a:t>
          </a:r>
          <a:r>
            <a:rPr lang="ko-KR" altLang="en-US" sz="1200" kern="1200" dirty="0" smtClean="0"/>
            <a:t>년 하반기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세계경제위기 진정</a:t>
          </a:r>
          <a:endParaRPr lang="ko-KR" altLang="en-US" sz="1200" kern="1200" dirty="0"/>
        </a:p>
      </dsp:txBody>
      <dsp:txXfrm>
        <a:off x="2988501" y="740142"/>
        <a:ext cx="1857844" cy="705868"/>
      </dsp:txXfrm>
    </dsp:sp>
    <dsp:sp modelId="{D84B9420-5728-4069-87B4-A788E61C6C11}">
      <dsp:nvSpPr>
        <dsp:cNvPr id="0" name=""/>
        <dsp:cNvSpPr/>
      </dsp:nvSpPr>
      <dsp:spPr>
        <a:xfrm>
          <a:off x="3369023" y="1446011"/>
          <a:ext cx="1857844" cy="15286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각국 정부 재정 정책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수량 완화 통화 정책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신흥시장성장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신용경색완화</a:t>
          </a:r>
          <a:endParaRPr lang="ko-KR" altLang="en-US" sz="1200" kern="1200" dirty="0"/>
        </a:p>
      </dsp:txBody>
      <dsp:txXfrm>
        <a:off x="3369023" y="1446011"/>
        <a:ext cx="1857844" cy="1528621"/>
      </dsp:txXfrm>
    </dsp:sp>
    <dsp:sp modelId="{2BA8576C-F7FC-407A-9998-2188BC1F16C1}">
      <dsp:nvSpPr>
        <dsp:cNvPr id="0" name=""/>
        <dsp:cNvSpPr/>
      </dsp:nvSpPr>
      <dsp:spPr>
        <a:xfrm>
          <a:off x="5127988" y="861802"/>
          <a:ext cx="597082" cy="462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/>
        </a:p>
      </dsp:txBody>
      <dsp:txXfrm>
        <a:off x="5127988" y="861802"/>
        <a:ext cx="597082" cy="462549"/>
      </dsp:txXfrm>
    </dsp:sp>
    <dsp:sp modelId="{8A1833FD-7F7E-4E37-959C-3AA8C1527942}">
      <dsp:nvSpPr>
        <dsp:cNvPr id="0" name=""/>
        <dsp:cNvSpPr/>
      </dsp:nvSpPr>
      <dsp:spPr>
        <a:xfrm>
          <a:off x="5972916" y="740142"/>
          <a:ext cx="1857844" cy="1058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10</a:t>
          </a:r>
          <a:r>
            <a:rPr lang="ko-KR" altLang="en-US" sz="1200" kern="1200" dirty="0" smtClean="0"/>
            <a:t>년 상반기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재정위기</a:t>
          </a:r>
          <a:r>
            <a:rPr lang="en-US" altLang="ko-KR" sz="1200" kern="1200" dirty="0" smtClean="0"/>
            <a:t>, </a:t>
          </a:r>
          <a:r>
            <a:rPr lang="ko-KR" altLang="en-US" sz="1200" kern="1200" dirty="0" err="1" smtClean="0"/>
            <a:t>더블딥</a:t>
          </a:r>
          <a:endParaRPr lang="ko-KR" altLang="en-US" sz="1200" kern="1200" dirty="0"/>
        </a:p>
      </dsp:txBody>
      <dsp:txXfrm>
        <a:off x="5972916" y="740142"/>
        <a:ext cx="1857844" cy="705868"/>
      </dsp:txXfrm>
    </dsp:sp>
    <dsp:sp modelId="{C724B83E-D322-4DAA-AD0B-347D1DFFEB38}">
      <dsp:nvSpPr>
        <dsp:cNvPr id="0" name=""/>
        <dsp:cNvSpPr/>
      </dsp:nvSpPr>
      <dsp:spPr>
        <a:xfrm>
          <a:off x="6353439" y="1446011"/>
          <a:ext cx="1857844" cy="15286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그리스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스페인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포르투갈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이탈리아 재정위기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미국 </a:t>
          </a:r>
          <a:r>
            <a:rPr lang="ko-KR" altLang="en-US" sz="1200" kern="1200" dirty="0" err="1" smtClean="0"/>
            <a:t>더블딥</a:t>
          </a:r>
          <a:r>
            <a:rPr lang="ko-KR" altLang="en-US" sz="1200" kern="1200" dirty="0" smtClean="0"/>
            <a:t> 경향 강화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통화 전쟁</a:t>
          </a:r>
          <a:endParaRPr lang="ko-KR" altLang="en-US" sz="1200" kern="1200" dirty="0"/>
        </a:p>
      </dsp:txBody>
      <dsp:txXfrm>
        <a:off x="6353439" y="1446011"/>
        <a:ext cx="1857844" cy="152862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C56197-0B50-499F-8A07-E7CE018B6A19}">
      <dsp:nvSpPr>
        <dsp:cNvPr id="0" name=""/>
        <dsp:cNvSpPr/>
      </dsp:nvSpPr>
      <dsp:spPr>
        <a:xfrm rot="5400000">
          <a:off x="-249654" y="257288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1920</a:t>
          </a:r>
          <a:endParaRPr lang="ko-KR" altLang="en-US" sz="2300" kern="1200" dirty="0"/>
        </a:p>
      </dsp:txBody>
      <dsp:txXfrm rot="5400000">
        <a:off x="-249654" y="257288"/>
        <a:ext cx="1664365" cy="1165056"/>
      </dsp:txXfrm>
    </dsp:sp>
    <dsp:sp modelId="{84388B7C-9A4E-45E0-99C9-654D8E8D0F01}">
      <dsp:nvSpPr>
        <dsp:cNvPr id="0" name=""/>
        <dsp:cNvSpPr/>
      </dsp:nvSpPr>
      <dsp:spPr>
        <a:xfrm rot="5400000">
          <a:off x="1720402" y="-547712"/>
          <a:ext cx="1081837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생산경영혁명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생산성증대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생산량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판매혁신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상품실현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관리혁신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이윤극대화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</dsp:txBody>
      <dsp:txXfrm rot="5400000">
        <a:off x="1720402" y="-547712"/>
        <a:ext cx="1081837" cy="2192529"/>
      </dsp:txXfrm>
    </dsp:sp>
    <dsp:sp modelId="{62CB2448-568E-410F-A1C1-7EA00D3D0731}">
      <dsp:nvSpPr>
        <dsp:cNvPr id="0" name=""/>
        <dsp:cNvSpPr/>
      </dsp:nvSpPr>
      <dsp:spPr>
        <a:xfrm rot="5400000">
          <a:off x="-249654" y="1700372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1970</a:t>
          </a:r>
          <a:endParaRPr lang="ko-KR" altLang="en-US" sz="2300" kern="1200" dirty="0"/>
        </a:p>
      </dsp:txBody>
      <dsp:txXfrm rot="5400000">
        <a:off x="-249654" y="1700372"/>
        <a:ext cx="1664365" cy="1165056"/>
      </dsp:txXfrm>
    </dsp:sp>
    <dsp:sp modelId="{E4943244-538F-436B-AC31-297903DC7F93}">
      <dsp:nvSpPr>
        <dsp:cNvPr id="0" name=""/>
        <dsp:cNvSpPr/>
      </dsp:nvSpPr>
      <dsp:spPr>
        <a:xfrm rot="5400000">
          <a:off x="1720402" y="895371"/>
          <a:ext cx="1081837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지체되는 혁신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계속되는 경쟁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노동절약적 기술 </a:t>
          </a:r>
          <a:r>
            <a:rPr lang="en-US" altLang="ko-KR" sz="1000" kern="1200" dirty="0" smtClean="0"/>
            <a:t>(ex.</a:t>
          </a:r>
          <a:r>
            <a:rPr lang="ko-KR" altLang="en-US" sz="1000" kern="1200" dirty="0" err="1" smtClean="0"/>
            <a:t>린생산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베트남전쟁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오일쇼크</a:t>
          </a:r>
          <a:endParaRPr lang="ko-KR" altLang="en-US" sz="1000" kern="1200" dirty="0"/>
        </a:p>
      </dsp:txBody>
      <dsp:txXfrm rot="5400000">
        <a:off x="1720402" y="895371"/>
        <a:ext cx="1081837" cy="2192529"/>
      </dsp:txXfrm>
    </dsp:sp>
    <dsp:sp modelId="{11BF7340-1D26-4C4A-A3EA-4940DA751659}">
      <dsp:nvSpPr>
        <dsp:cNvPr id="0" name=""/>
        <dsp:cNvSpPr/>
      </dsp:nvSpPr>
      <dsp:spPr>
        <a:xfrm rot="5400000">
          <a:off x="-249654" y="3181423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1980-</a:t>
          </a:r>
          <a:endParaRPr lang="ko-KR" altLang="en-US" sz="2300" kern="1200" dirty="0"/>
        </a:p>
      </dsp:txBody>
      <dsp:txXfrm rot="5400000">
        <a:off x="-249654" y="3181423"/>
        <a:ext cx="1664365" cy="1165056"/>
      </dsp:txXfrm>
    </dsp:sp>
    <dsp:sp modelId="{08D57DCE-8B52-4EE7-AA6A-7A64D8F42CE8}">
      <dsp:nvSpPr>
        <dsp:cNvPr id="0" name=""/>
        <dsp:cNvSpPr/>
      </dsp:nvSpPr>
      <dsp:spPr>
        <a:xfrm rot="5400000">
          <a:off x="1682435" y="2376422"/>
          <a:ext cx="1157772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금융화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산업 자본 </a:t>
          </a:r>
          <a:r>
            <a:rPr lang="en-US" altLang="ko-KR" sz="1000" kern="1200" dirty="0" smtClean="0"/>
            <a:t>&lt; </a:t>
          </a:r>
          <a:r>
            <a:rPr lang="ko-KR" altLang="en-US" sz="1000" kern="1200" dirty="0" smtClean="0"/>
            <a:t>금융자본 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이윤율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국제적 자본 이동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달러 </a:t>
          </a:r>
          <a:r>
            <a:rPr lang="ko-KR" altLang="en-US" sz="1000" kern="1200" dirty="0" err="1" smtClean="0"/>
            <a:t>환류</a:t>
          </a:r>
          <a:endParaRPr lang="ko-KR" altLang="en-US" sz="1000" kern="1200" dirty="0"/>
        </a:p>
      </dsp:txBody>
      <dsp:txXfrm rot="5400000">
        <a:off x="1682435" y="2376422"/>
        <a:ext cx="1157772" cy="21925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500"/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E8AE-AE1B-41C2-BE1A-1D14048C8C43}" type="datetimeFigureOut">
              <a:rPr lang="ko-KR" altLang="en-US" smtClean="0"/>
              <a:pPr/>
              <a:t>2010-10-27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세계경제위기와 노동자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728792" cy="1752600"/>
          </a:xfrm>
        </p:spPr>
        <p:txBody>
          <a:bodyPr>
            <a:normAutofit/>
          </a:bodyPr>
          <a:lstStyle/>
          <a:p>
            <a:r>
              <a:rPr lang="ko-KR" altLang="en-US" sz="2000" dirty="0" smtClean="0"/>
              <a:t>한지원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노동자운동연구소 연구실장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 smtClean="0"/>
              <a:t>jwhan77@gmail.com</a:t>
            </a:r>
            <a:endParaRPr lang="ko-KR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630932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사회진보연대 부설 노동자운동연구소  </a:t>
            </a:r>
            <a:r>
              <a:rPr lang="en-US" altLang="ko-KR" dirty="0" smtClean="0"/>
              <a:t>www.awm.or.kr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민주노조 탄압 현황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4922" t="31945" r="36718" b="29861"/>
          <a:stretch>
            <a:fillRect/>
          </a:stretch>
        </p:blipFill>
        <p:spPr bwMode="auto">
          <a:xfrm>
            <a:off x="2571736" y="1785926"/>
            <a:ext cx="3714776" cy="434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설명선 1(강조선) 4"/>
          <p:cNvSpPr/>
          <p:nvPr/>
        </p:nvSpPr>
        <p:spPr>
          <a:xfrm>
            <a:off x="6143636" y="3714752"/>
            <a:ext cx="1857388" cy="571504"/>
          </a:xfrm>
          <a:prstGeom prst="accentCallout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발레오만도</a:t>
            </a:r>
            <a:r>
              <a:rPr lang="en-US" altLang="ko-KR" sz="1000" dirty="0"/>
              <a:t> </a:t>
            </a:r>
            <a:r>
              <a:rPr lang="ko-KR" altLang="en-US" sz="1000" dirty="0" smtClean="0"/>
              <a:t>노조 탄압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-</a:t>
            </a:r>
            <a:r>
              <a:rPr lang="ko-KR" altLang="en-US" sz="1000" dirty="0" smtClean="0"/>
              <a:t>지역연대운동의 모범 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-</a:t>
            </a:r>
            <a:r>
              <a:rPr lang="ko-KR" altLang="en-US" sz="1000" dirty="0" err="1" smtClean="0"/>
              <a:t>현대차</a:t>
            </a:r>
            <a:r>
              <a:rPr lang="ko-KR" altLang="en-US" sz="1000" dirty="0" smtClean="0"/>
              <a:t> 핵심 부품업체 밀집</a:t>
            </a:r>
            <a:endParaRPr lang="ko-KR" altLang="en-US" sz="1000" dirty="0"/>
          </a:p>
        </p:txBody>
      </p:sp>
      <p:sp>
        <p:nvSpPr>
          <p:cNvPr id="6" name="설명선 1(강조선) 5"/>
          <p:cNvSpPr/>
          <p:nvPr/>
        </p:nvSpPr>
        <p:spPr>
          <a:xfrm>
            <a:off x="6286512" y="4857760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11369"/>
              <a:gd name="adj4" fmla="val -559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대림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보쉬</a:t>
            </a:r>
            <a:r>
              <a:rPr lang="ko-KR" altLang="en-US" sz="1000" dirty="0" smtClean="0"/>
              <a:t> 등 금속 탈퇴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운동의 출발지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자동차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중공업 부품업체 밀</a:t>
            </a:r>
            <a:r>
              <a:rPr lang="ko-KR" altLang="en-US" sz="1000" dirty="0"/>
              <a:t>집</a:t>
            </a:r>
          </a:p>
        </p:txBody>
      </p:sp>
      <p:sp>
        <p:nvSpPr>
          <p:cNvPr id="7" name="설명선 1(강조선) 6"/>
          <p:cNvSpPr/>
          <p:nvPr/>
        </p:nvSpPr>
        <p:spPr>
          <a:xfrm>
            <a:off x="6143636" y="5786454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-122970"/>
              <a:gd name="adj4" fmla="val -4927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화물연대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부품 운송 핵심 지역</a:t>
            </a:r>
            <a:endParaRPr lang="en-US" altLang="ko-KR" sz="1000" dirty="0" smtClean="0"/>
          </a:p>
        </p:txBody>
      </p:sp>
      <p:sp>
        <p:nvSpPr>
          <p:cNvPr id="8" name="설명선 1(강조선) 7"/>
          <p:cNvSpPr/>
          <p:nvPr/>
        </p:nvSpPr>
        <p:spPr>
          <a:xfrm>
            <a:off x="6500826" y="2928934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200047"/>
              <a:gd name="adj4" fmla="val -7118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상신브레이크 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경북 금속 핵심 사업장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중요 자동차 부품 업체</a:t>
            </a:r>
            <a:endParaRPr lang="en-US" altLang="ko-KR" sz="1000" dirty="0" smtClean="0"/>
          </a:p>
        </p:txBody>
      </p:sp>
      <p:sp>
        <p:nvSpPr>
          <p:cNvPr id="9" name="설명선 1(강조선) 8"/>
          <p:cNvSpPr/>
          <p:nvPr/>
        </p:nvSpPr>
        <p:spPr>
          <a:xfrm>
            <a:off x="0" y="1857364"/>
            <a:ext cx="3143272" cy="571504"/>
          </a:xfrm>
          <a:prstGeom prst="accentCallout1">
            <a:avLst>
              <a:gd name="adj1" fmla="val 57995"/>
              <a:gd name="adj2" fmla="val 104737"/>
              <a:gd name="adj3" fmla="val 67217"/>
              <a:gd name="adj4" fmla="val 11544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철도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연금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도시철도 등 대형공공기관 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공공부문 노동자운동 핵심 사업장들</a:t>
            </a:r>
            <a:endParaRPr lang="en-US" altLang="ko-KR" sz="1000" dirty="0" smtClean="0"/>
          </a:p>
        </p:txBody>
      </p:sp>
      <p:sp>
        <p:nvSpPr>
          <p:cNvPr id="11" name="설명선 1(강조선) 10"/>
          <p:cNvSpPr/>
          <p:nvPr/>
        </p:nvSpPr>
        <p:spPr>
          <a:xfrm>
            <a:off x="785786" y="4857760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-148630"/>
              <a:gd name="adj4" fmla="val 22041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KEC </a:t>
            </a:r>
            <a:r>
              <a:rPr lang="ko-KR" altLang="en-US" sz="1000" dirty="0" smtClean="0"/>
              <a:t>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전자산업 최대 사업장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구미 지역 핵심 </a:t>
            </a:r>
            <a:endParaRPr lang="en-US" altLang="ko-KR" sz="1000" dirty="0" smtClean="0"/>
          </a:p>
        </p:txBody>
      </p:sp>
      <p:sp>
        <p:nvSpPr>
          <p:cNvPr id="12" name="설명선 1(강조선) 11"/>
          <p:cNvSpPr/>
          <p:nvPr/>
        </p:nvSpPr>
        <p:spPr>
          <a:xfrm>
            <a:off x="714348" y="3786190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-94291"/>
              <a:gd name="adj4" fmla="val 12515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화물연대탄압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화학 운송 핵심 지역 </a:t>
            </a:r>
            <a:endParaRPr lang="en-US" altLang="ko-KR" sz="1000" dirty="0" smtClean="0"/>
          </a:p>
        </p:txBody>
      </p:sp>
      <p:sp>
        <p:nvSpPr>
          <p:cNvPr id="13" name="설명선 1(강조선) 12"/>
          <p:cNvSpPr/>
          <p:nvPr/>
        </p:nvSpPr>
        <p:spPr>
          <a:xfrm>
            <a:off x="571472" y="2786058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21935"/>
              <a:gd name="adj4" fmla="val 15600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쌍용차</a:t>
            </a:r>
            <a:r>
              <a:rPr lang="ko-KR" altLang="en-US" sz="1000" dirty="0" smtClean="0"/>
              <a:t> 점거 파업 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err="1" smtClean="0"/>
              <a:t>완성차</a:t>
            </a:r>
            <a:r>
              <a:rPr lang="ko-KR" altLang="en-US" sz="1000" dirty="0" smtClean="0"/>
              <a:t> 노조 제압 </a:t>
            </a:r>
            <a:endParaRPr lang="en-US" altLang="ko-KR" sz="10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/>
          <a:lstStyle/>
          <a:p>
            <a:r>
              <a:rPr lang="en-US" altLang="ko-KR" dirty="0" smtClean="0"/>
              <a:t>MB</a:t>
            </a:r>
            <a:r>
              <a:rPr lang="ko-KR" altLang="en-US" dirty="0" smtClean="0"/>
              <a:t>의 민주노조 와해 공작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14422"/>
            <a:ext cx="8472518" cy="4911741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금속과 공공의 핵심 노조에 대한 전략적 선택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파업 파급 효과가 큰 현대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기아 지부는 실리로 묶어두고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지역연대와 노조운동에 모범 사업장은 분리 파괴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공공부문 대형 노조는 단체협약 해지까지 단행하며 철저하게 와해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수출 대기업의 부품 공급 사슬에 있는 노조 파괴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자동차의 핵심 부품 기업에 있는 강한 민주 노조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화학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중공업 운송 관련 노조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전자 업종 노조에 대한 상징적 파괴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노조법을 통한 민주노조 손발 묶기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타임오프제를</a:t>
            </a:r>
            <a:r>
              <a:rPr lang="ko-KR" altLang="en-US" dirty="0" smtClean="0"/>
              <a:t> 통해 노조 간부들에 대한 통제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복수노조 창구단일화를 통해 </a:t>
            </a:r>
            <a:r>
              <a:rPr lang="ko-KR" altLang="en-US" dirty="0" err="1" smtClean="0"/>
              <a:t>산별노조</a:t>
            </a:r>
            <a:r>
              <a:rPr lang="ko-KR" altLang="en-US" dirty="0" smtClean="0"/>
              <a:t> 무력화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 정부의 위기 대책은 오직 하나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재벌 대기업의 수출 경쟁력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경제 위기 시기 오히려 수익성 향상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경제 위기를 빌미로 한 각종 납품 단가 인하 압력 </a:t>
            </a:r>
            <a:r>
              <a:rPr lang="en-US" altLang="ko-KR" dirty="0" smtClean="0"/>
              <a:t>(ex. </a:t>
            </a:r>
            <a:r>
              <a:rPr lang="ko-KR" altLang="en-US" dirty="0" smtClean="0"/>
              <a:t>삼성 광주 공장의 예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정부의 각종 세제 혜택 및 지원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노동자들에 대한 임금 동결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1998</a:t>
            </a:r>
            <a:r>
              <a:rPr lang="ko-KR" altLang="en-US" dirty="0" smtClean="0"/>
              <a:t>년 외화위기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재벌 부채 해소</a:t>
            </a:r>
            <a:r>
              <a:rPr lang="en-US" altLang="ko-KR" dirty="0" smtClean="0">
                <a:sym typeface="Wingdings" pitchFamily="2" charset="2"/>
              </a:rPr>
              <a:t>, 2009</a:t>
            </a:r>
            <a:r>
              <a:rPr lang="ko-KR" altLang="en-US" dirty="0" smtClean="0">
                <a:sym typeface="Wingdings" pitchFamily="2" charset="2"/>
              </a:rPr>
              <a:t>년 경제위기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재벌대기업 중심 수직적 하청 체계 공고화와 관련 노조 파괴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8568" t="14674" r="32951" b="36414"/>
          <a:stretch>
            <a:fillRect/>
          </a:stretch>
        </p:blipFill>
        <p:spPr bwMode="auto">
          <a:xfrm>
            <a:off x="857224" y="4000502"/>
            <a:ext cx="3643313" cy="273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39320" t="33694" r="33386" b="18750"/>
          <a:stretch>
            <a:fillRect/>
          </a:stretch>
        </p:blipFill>
        <p:spPr bwMode="auto">
          <a:xfrm>
            <a:off x="4857724" y="4000502"/>
            <a:ext cx="3571875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285974" y="3857627"/>
            <a:ext cx="10715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삼성전자</a:t>
            </a: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5714974" y="3786190"/>
            <a:ext cx="10715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현대차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노동조건의 양극화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노동자 평균 임금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실질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대비 </a:t>
            </a:r>
            <a:r>
              <a:rPr lang="en-US" altLang="ko-KR" dirty="0" smtClean="0"/>
              <a:t>2010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</a:t>
            </a:r>
            <a:r>
              <a:rPr lang="en-US" altLang="ko-KR" dirty="0" smtClean="0"/>
              <a:t>-3.6% </a:t>
            </a:r>
            <a:r>
              <a:rPr lang="ko-KR" altLang="en-US" dirty="0" smtClean="0"/>
              <a:t>하락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정규직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임금 격차 확대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실질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정규직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 대비 </a:t>
            </a:r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0.9% </a:t>
            </a:r>
            <a:r>
              <a:rPr lang="ko-KR" altLang="en-US" dirty="0" smtClean="0"/>
              <a:t>상승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비정규직</a:t>
            </a:r>
            <a:r>
              <a:rPr lang="ko-KR" altLang="en-US" dirty="0" smtClean="0"/>
              <a:t> 같은 기간 </a:t>
            </a:r>
            <a:r>
              <a:rPr lang="en-US" altLang="ko-KR" dirty="0" smtClean="0"/>
              <a:t>2.6% </a:t>
            </a:r>
            <a:r>
              <a:rPr lang="ko-KR" altLang="en-US" dirty="0" smtClean="0"/>
              <a:t>하락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err="1" smtClean="0"/>
              <a:t>대공장</a:t>
            </a:r>
            <a:r>
              <a:rPr lang="ko-KR" altLang="en-US" dirty="0" smtClean="0"/>
              <a:t> 중소사업장 격차 확대</a:t>
            </a:r>
            <a:r>
              <a:rPr lang="en-US" altLang="ko-KR" dirty="0" smtClean="0"/>
              <a:t>(</a:t>
            </a:r>
            <a:r>
              <a:rPr lang="ko-KR" altLang="en-US" dirty="0" smtClean="0"/>
              <a:t>자동차산업의 예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중소사업장</a:t>
            </a:r>
            <a:r>
              <a:rPr lang="en-US" altLang="ko-KR" dirty="0" smtClean="0"/>
              <a:t>(300</a:t>
            </a:r>
            <a:r>
              <a:rPr lang="ko-KR" altLang="en-US" dirty="0" err="1" smtClean="0"/>
              <a:t>인미만</a:t>
            </a:r>
            <a:r>
              <a:rPr lang="en-US" altLang="ko-KR" dirty="0" smtClean="0"/>
              <a:t>) </a:t>
            </a:r>
            <a:r>
              <a:rPr lang="ko-KR" altLang="en-US" dirty="0" smtClean="0"/>
              <a:t>월임금은 </a:t>
            </a:r>
            <a:r>
              <a:rPr lang="ko-KR" altLang="en-US" dirty="0" err="1" smtClean="0"/>
              <a:t>대공장</a:t>
            </a:r>
            <a:r>
              <a:rPr lang="ko-KR" altLang="en-US" dirty="0" smtClean="0"/>
              <a:t> 대비 </a:t>
            </a:r>
            <a:r>
              <a:rPr lang="en-US" altLang="ko-KR" dirty="0" smtClean="0"/>
              <a:t>59%. 2010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분기는 </a:t>
            </a:r>
            <a:r>
              <a:rPr lang="en-US" altLang="ko-KR" dirty="0" smtClean="0"/>
              <a:t>47%. </a:t>
            </a:r>
          </a:p>
          <a:p>
            <a:pPr lvl="1"/>
            <a:r>
              <a:rPr lang="ko-KR" altLang="en-US" dirty="0" smtClean="0"/>
              <a:t>액수로는 </a:t>
            </a:r>
            <a:r>
              <a:rPr lang="en-US" altLang="ko-KR" dirty="0" smtClean="0"/>
              <a:t>149</a:t>
            </a:r>
            <a:r>
              <a:rPr lang="ko-KR" altLang="en-US" dirty="0" smtClean="0"/>
              <a:t>만원에서 </a:t>
            </a:r>
            <a:r>
              <a:rPr lang="en-US" altLang="ko-KR" dirty="0" smtClean="0"/>
              <a:t>252</a:t>
            </a:r>
            <a:r>
              <a:rPr lang="ko-KR" altLang="en-US" dirty="0" smtClean="0"/>
              <a:t>만원으로 확대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여남간</a:t>
            </a:r>
            <a:r>
              <a:rPr lang="ko-KR" altLang="en-US" dirty="0" smtClean="0"/>
              <a:t> 임금 계층 변화 추이</a:t>
            </a:r>
            <a:endParaRPr lang="ko-KR" altLang="en-US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6120680" cy="513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세계경제위기 경과와 전망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2007~2010</a:t>
            </a:r>
            <a:r>
              <a:rPr lang="ko-KR" altLang="en-US" dirty="0" smtClean="0"/>
              <a:t>년 금융위기 진행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민간 금융 부실의 정부 부실로의 이전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재정 위기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 통화정책의 실효성 상실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통화전쟁과 신흥시장 자산거품</a:t>
            </a:r>
            <a:endParaRPr lang="ko-KR" altLang="en-US" dirty="0" smtClean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571472" y="2786058"/>
          <a:ext cx="8215370" cy="371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 실업률</a:t>
            </a:r>
            <a:endParaRPr lang="ko-KR" altLang="en-US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14422"/>
            <a:ext cx="557987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4200525"/>
            <a:ext cx="503872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재정위기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프랑스 연금 개혁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프랑스 연금 개혁은 매번 뜨거운 감자였음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1996</a:t>
            </a:r>
            <a:r>
              <a:rPr lang="ko-KR" altLang="en-US" dirty="0" smtClean="0"/>
              <a:t>년 총파업</a:t>
            </a:r>
            <a:r>
              <a:rPr lang="en-US" altLang="ko-KR" dirty="0" smtClean="0"/>
              <a:t>, 2003</a:t>
            </a:r>
            <a:r>
              <a:rPr lang="ko-KR" altLang="en-US" dirty="0" smtClean="0"/>
              <a:t>년 총파업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정부가 양보</a:t>
            </a:r>
            <a:endParaRPr lang="en-US" altLang="ko-KR" dirty="0" smtClean="0"/>
          </a:p>
          <a:p>
            <a:r>
              <a:rPr lang="ko-KR" altLang="en-US" dirty="0" err="1" smtClean="0"/>
              <a:t>사르코지</a:t>
            </a:r>
            <a:r>
              <a:rPr lang="ko-KR" altLang="en-US" dirty="0" smtClean="0"/>
              <a:t> 정부는 보수당이어서 강행했는가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496"/>
            <a:ext cx="4143372" cy="3005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차트 6"/>
          <p:cNvGraphicFramePr/>
          <p:nvPr/>
        </p:nvGraphicFramePr>
        <p:xfrm>
          <a:off x="4214810" y="3071810"/>
          <a:ext cx="4572032" cy="2857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7158" y="6215082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정부 지출에서 연금이 차지하는 비중</a:t>
            </a:r>
            <a:r>
              <a:rPr lang="en-US" altLang="ko-KR" dirty="0" smtClean="0"/>
              <a:t>: </a:t>
            </a:r>
            <a:r>
              <a:rPr lang="ko-KR" altLang="en-US" dirty="0" smtClean="0"/>
              <a:t>프랑스 </a:t>
            </a:r>
            <a:r>
              <a:rPr lang="en-US" altLang="ko-KR" dirty="0" smtClean="0"/>
              <a:t>23%, OECD</a:t>
            </a:r>
            <a:r>
              <a:rPr lang="ko-KR" altLang="en-US" dirty="0" smtClean="0"/>
              <a:t>평균 </a:t>
            </a:r>
            <a:r>
              <a:rPr lang="en-US" altLang="ko-KR" dirty="0" smtClean="0"/>
              <a:t>16%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43504" y="3214686"/>
            <a:ext cx="30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정부 </a:t>
            </a:r>
            <a:r>
              <a:rPr lang="ko-KR" altLang="en-US" sz="1200" b="1" dirty="0" err="1" smtClean="0"/>
              <a:t>총부채</a:t>
            </a:r>
            <a:r>
              <a:rPr lang="ko-KR" altLang="en-US" sz="1200" b="1" dirty="0" smtClean="0"/>
              <a:t> 추이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재정위기</a:t>
            </a:r>
            <a:endParaRPr lang="ko-KR" altLang="en-US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4214842" cy="244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500174"/>
            <a:ext cx="414338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428596" y="4500570"/>
            <a:ext cx="8229600" cy="1928826"/>
          </a:xfrm>
        </p:spPr>
        <p:txBody>
          <a:bodyPr/>
          <a:lstStyle/>
          <a:p>
            <a:r>
              <a:rPr lang="ko-KR" altLang="en-US" dirty="0" smtClean="0"/>
              <a:t>향후 성장이 보장되지 않는 것이 문제</a:t>
            </a:r>
            <a:endParaRPr lang="en-US" altLang="ko-KR" dirty="0" smtClean="0"/>
          </a:p>
          <a:p>
            <a:r>
              <a:rPr lang="ko-KR" altLang="en-US" dirty="0" smtClean="0"/>
              <a:t>독일 중심 유로화 정책으로 인한 환율 정책 제약</a:t>
            </a:r>
            <a:endParaRPr lang="en-US" altLang="ko-KR" dirty="0" smtClean="0"/>
          </a:p>
          <a:p>
            <a:r>
              <a:rPr lang="ko-KR" altLang="en-US" dirty="0" smtClean="0"/>
              <a:t>금융 세계화로 인한 자산 거품을 대체할 성장은 가능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그리스와 아일랜드의 예</a:t>
            </a:r>
            <a:endParaRPr lang="en-US" altLang="ko-KR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재정위기에서 두 번째 금융위기로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714500"/>
            <a:ext cx="4205288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3143250"/>
            <a:ext cx="6286500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유럽 노동자들의 투쟁</a:t>
            </a:r>
            <a:endParaRPr lang="ko-KR" altLang="en-US" dirty="0"/>
          </a:p>
        </p:txBody>
      </p:sp>
      <p:pic>
        <p:nvPicPr>
          <p:cNvPr id="4098" name="Picture 2" descr="http://www.left21.com/Photo/left21_0040/left21_0040_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3438576" cy="2286016"/>
          </a:xfrm>
          <a:prstGeom prst="rect">
            <a:avLst/>
          </a:prstGeom>
          <a:noFill/>
        </p:spPr>
      </p:pic>
      <p:pic>
        <p:nvPicPr>
          <p:cNvPr id="4100" name="Picture 4" descr="http://www.caef.org.uk/d118greekde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214422"/>
            <a:ext cx="1934948" cy="2905326"/>
          </a:xfrm>
          <a:prstGeom prst="rect">
            <a:avLst/>
          </a:prstGeom>
          <a:noFill/>
        </p:spPr>
      </p:pic>
      <p:pic>
        <p:nvPicPr>
          <p:cNvPr id="4102" name="Picture 6" descr="http://www.barcelonareporter.com/img_uploads/Strike_in_Spain_Sept_29th_2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143380"/>
            <a:ext cx="3214710" cy="2411034"/>
          </a:xfrm>
          <a:prstGeom prst="rect">
            <a:avLst/>
          </a:prstGeom>
          <a:noFill/>
        </p:spPr>
      </p:pic>
      <p:pic>
        <p:nvPicPr>
          <p:cNvPr id="4104" name="Picture 8" descr="http://thecommune.files.wordpress.com/2010/05/downwithplutocrac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4286256"/>
            <a:ext cx="3929048" cy="231377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85786" y="1071546"/>
            <a:ext cx="263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프랑스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연금법 개악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07504" y="378619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스페인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노동법 개악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공공부문 축소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1916832"/>
            <a:ext cx="2433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이태리</a:t>
            </a:r>
            <a:r>
              <a:rPr lang="en-US" altLang="ko-KR" dirty="0" smtClean="0"/>
              <a:t>: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세제 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연금 개악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139952" y="386104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그리스</a:t>
            </a:r>
            <a:r>
              <a:rPr lang="en-US" altLang="ko-KR" dirty="0" smtClean="0"/>
              <a:t>:</a:t>
            </a:r>
            <a:r>
              <a:rPr lang="ko-KR" altLang="en-US" dirty="0" smtClean="0"/>
              <a:t>공공부문 축소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경제</a:t>
            </a:r>
            <a:r>
              <a:rPr lang="en-US" altLang="ko-KR" dirty="0"/>
              <a:t>: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더블딥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미국 경제는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년대 이후 어떻게 성장했는가</a:t>
            </a:r>
            <a:endParaRPr lang="ko-KR" altLang="en-US" dirty="0"/>
          </a:p>
        </p:txBody>
      </p:sp>
      <p:grpSp>
        <p:nvGrpSpPr>
          <p:cNvPr id="4" name="그룹 9"/>
          <p:cNvGrpSpPr>
            <a:grpSpLocks/>
          </p:cNvGrpSpPr>
          <p:nvPr/>
        </p:nvGrpSpPr>
        <p:grpSpPr bwMode="auto">
          <a:xfrm>
            <a:off x="285750" y="1857374"/>
            <a:ext cx="5357820" cy="2357443"/>
            <a:chOff x="285720" y="2071678"/>
            <a:chExt cx="6786563" cy="2786063"/>
          </a:xfrm>
        </p:grpSpPr>
        <p:pic>
          <p:nvPicPr>
            <p:cNvPr id="5" name="_x71008888" descr="DRW0000091818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5720" y="2071678"/>
              <a:ext cx="6786563" cy="2786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6072451" y="2857193"/>
              <a:ext cx="428233" cy="214760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자유형 6"/>
            <p:cNvSpPr/>
            <p:nvPr/>
          </p:nvSpPr>
          <p:spPr>
            <a:xfrm>
              <a:off x="6072451" y="2642435"/>
              <a:ext cx="508295" cy="390823"/>
            </a:xfrm>
            <a:custGeom>
              <a:avLst/>
              <a:gdLst>
                <a:gd name="connsiteX0" fmla="*/ 0 w 509451"/>
                <a:gd name="connsiteY0" fmla="*/ 0 h 389708"/>
                <a:gd name="connsiteX1" fmla="*/ 313509 w 509451"/>
                <a:gd name="connsiteY1" fmla="*/ 326571 h 389708"/>
                <a:gd name="connsiteX2" fmla="*/ 509451 w 509451"/>
                <a:gd name="connsiteY2" fmla="*/ 378823 h 38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9451" h="389708">
                  <a:moveTo>
                    <a:pt x="0" y="0"/>
                  </a:moveTo>
                  <a:cubicBezTo>
                    <a:pt x="114300" y="131717"/>
                    <a:pt x="228600" y="263434"/>
                    <a:pt x="313509" y="326571"/>
                  </a:cubicBezTo>
                  <a:cubicBezTo>
                    <a:pt x="398418" y="389708"/>
                    <a:pt x="453934" y="384265"/>
                    <a:pt x="509451" y="378823"/>
                  </a:cubicBezTo>
                </a:path>
              </a:pathLst>
            </a:custGeom>
            <a:ln w="28575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8" name="타원 7"/>
            <p:cNvSpPr/>
            <p:nvPr/>
          </p:nvSpPr>
          <p:spPr>
            <a:xfrm>
              <a:off x="5286737" y="2214851"/>
              <a:ext cx="1642181" cy="1215033"/>
            </a:xfrm>
            <a:prstGeom prst="ellipse">
              <a:avLst/>
            </a:prstGeom>
            <a:noFill/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6072188" y="2286000"/>
            <a:ext cx="29289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부채 소비 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실제 가치와 괴리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끊임없는 자산 가격 상승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정부 부채를 통한 소비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kumimoji="0" lang="ko-KR" altLang="en-US" sz="15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4281488"/>
            <a:ext cx="542926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6215063" y="4643438"/>
            <a:ext cx="27860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달러 환류 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 미국 지불 능력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en-US" altLang="ko-KR" sz="15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중국의 선택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en-US" altLang="ko-KR" sz="15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자산 시장 전망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찍어낸 돈은 어디로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768469"/>
          </a:xfrm>
        </p:spPr>
        <p:txBody>
          <a:bodyPr/>
          <a:lstStyle/>
          <a:p>
            <a:r>
              <a:rPr lang="ko-KR" altLang="en-US" dirty="0" smtClean="0"/>
              <a:t>미국 수량 완화 정책 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ym typeface="Wingdings" pitchFamily="2" charset="2"/>
              </a:rPr>
              <a:t>금융 기관들의 국외 투자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신흥시장 자산 시장 거품</a:t>
            </a:r>
            <a:endParaRPr lang="en-US" altLang="ko-KR" dirty="0" smtClean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미국 중앙은행 자산 변화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/>
              <a:t>민간 부실 채권 위주로 변화</a:t>
            </a:r>
            <a:endParaRPr lang="ko-KR" altLang="en-US" dirty="0"/>
          </a:p>
        </p:txBody>
      </p:sp>
      <p:pic>
        <p:nvPicPr>
          <p:cNvPr id="23554" name="Picture 2" descr="http://graphics8.nytimes.com/images/2009/12/29/business/20091230_EMERGE_articlespan/articleLarge-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3932413" cy="1972760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500174"/>
            <a:ext cx="42386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미국의 노동자운동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6"/>
          </a:xfrm>
        </p:spPr>
        <p:txBody>
          <a:bodyPr/>
          <a:lstStyle/>
          <a:p>
            <a:r>
              <a:rPr lang="ko-KR" altLang="en-US" dirty="0" smtClean="0"/>
              <a:t>실리주의 노동운동의 몰락</a:t>
            </a:r>
            <a:endParaRPr lang="ko-KR" altLang="en-US" dirty="0"/>
          </a:p>
        </p:txBody>
      </p:sp>
      <p:pic>
        <p:nvPicPr>
          <p:cNvPr id="26626" name="Picture 2" descr="http://blog.cleveland.com/business_impact/2009/05/large_uaw-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2214554"/>
            <a:ext cx="3071834" cy="2075014"/>
          </a:xfrm>
          <a:prstGeom prst="rect">
            <a:avLst/>
          </a:prstGeom>
          <a:noFill/>
        </p:spPr>
      </p:pic>
      <p:pic>
        <p:nvPicPr>
          <p:cNvPr id="26628" name="Picture 4" descr="http://earthhopenetwork.net/Obama_SEI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572008"/>
            <a:ext cx="3071834" cy="2077713"/>
          </a:xfrm>
          <a:prstGeom prst="rect">
            <a:avLst/>
          </a:prstGeom>
          <a:noFill/>
        </p:spPr>
      </p:pic>
      <p:pic>
        <p:nvPicPr>
          <p:cNvPr id="26630" name="Picture 6" descr="http://blog.niot.net/blog-images/heres-the-plan-gm-reveals-how-it-will-deal-with-shuttered-de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214554"/>
            <a:ext cx="3107552" cy="2071702"/>
          </a:xfrm>
          <a:prstGeom prst="rect">
            <a:avLst/>
          </a:prstGeom>
          <a:noFill/>
        </p:spPr>
      </p:pic>
      <p:pic>
        <p:nvPicPr>
          <p:cNvPr id="26632" name="Picture 8" descr="http://thumbnails.truveo.com/0021/41/02/41021D9160A519F4400AF1_Lar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357693"/>
            <a:ext cx="3214710" cy="2411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</a:t>
            </a:r>
            <a:r>
              <a:rPr lang="en-US" altLang="ko-KR" dirty="0" smtClean="0"/>
              <a:t>: </a:t>
            </a:r>
            <a:r>
              <a:rPr lang="ko-KR" altLang="en-US" dirty="0" smtClean="0"/>
              <a:t>새로운 </a:t>
            </a:r>
            <a:r>
              <a:rPr lang="ko-KR" altLang="en-US" dirty="0" smtClean="0"/>
              <a:t>헤게모니 국가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468760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 smtClean="0"/>
              <a:t>2009</a:t>
            </a:r>
            <a:r>
              <a:rPr lang="ko-KR" altLang="en-US" dirty="0" smtClean="0"/>
              <a:t>년 세계경제위기를 지연시키는데 큰 역할</a:t>
            </a:r>
            <a:endParaRPr lang="en-US" altLang="ko-KR" dirty="0" smtClean="0"/>
          </a:p>
          <a:p>
            <a:r>
              <a:rPr lang="ko-KR" altLang="en-US" dirty="0" smtClean="0"/>
              <a:t>하지만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세기적이라기 보다는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세기적</a:t>
            </a:r>
            <a:endParaRPr lang="en-US" altLang="ko-KR" dirty="0" smtClean="0"/>
          </a:p>
          <a:p>
            <a:r>
              <a:rPr lang="ko-KR" altLang="en-US" dirty="0" smtClean="0"/>
              <a:t>미개척 시장과 저임금 착취를 통해 세계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기업에게 이윤 공급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20</a:t>
            </a:r>
            <a:r>
              <a:rPr lang="ko-KR" altLang="en-US" dirty="0" smtClean="0"/>
              <a:t>세기 초 미국과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세기 중국의 차이는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24" y="3789040"/>
            <a:ext cx="474848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861048"/>
            <a:ext cx="3456384" cy="2415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 노동자들의 투쟁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중국 내 이주노동자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농민공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농민공</a:t>
            </a:r>
            <a:r>
              <a:rPr lang="ko-KR" altLang="en-US" dirty="0" smtClean="0"/>
              <a:t> 평균소득 </a:t>
            </a:r>
            <a:r>
              <a:rPr lang="en-US" altLang="ko-KR" dirty="0" smtClean="0"/>
              <a:t>1,417</a:t>
            </a:r>
            <a:r>
              <a:rPr lang="ko-KR" altLang="en-US" dirty="0" smtClean="0"/>
              <a:t>위안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도시근로자 </a:t>
            </a:r>
            <a:r>
              <a:rPr lang="en-US" altLang="ko-KR" dirty="0" smtClean="0"/>
              <a:t>2,440</a:t>
            </a:r>
            <a:r>
              <a:rPr lang="ko-KR" altLang="en-US" dirty="0" smtClean="0"/>
              <a:t>위안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상위 </a:t>
            </a:r>
            <a:r>
              <a:rPr lang="en-US" altLang="ko-KR" dirty="0" smtClean="0"/>
              <a:t>1%</a:t>
            </a:r>
            <a:r>
              <a:rPr lang="ko-KR" altLang="en-US" dirty="0" smtClean="0"/>
              <a:t>가 전체 부의 </a:t>
            </a:r>
            <a:r>
              <a:rPr lang="en-US" altLang="ko-KR" dirty="0" smtClean="0"/>
              <a:t>41.4% </a:t>
            </a:r>
            <a:r>
              <a:rPr lang="ko-KR" altLang="en-US" dirty="0" smtClean="0"/>
              <a:t>차지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미국보다 높음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2050" name="Picture 2" descr="http://goodeconomy.hani.co.kr/files/2010/06/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005064"/>
            <a:ext cx="2574564" cy="1647081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2636912"/>
            <a:ext cx="2736304" cy="3855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636912"/>
            <a:ext cx="2778566" cy="3835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지속 불가능한 자본주의</a:t>
            </a:r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71407" y="1857364"/>
            <a:ext cx="5429287" cy="3929090"/>
            <a:chOff x="71406" y="1857364"/>
            <a:chExt cx="6074793" cy="392909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406" y="1857364"/>
              <a:ext cx="6074793" cy="307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아래쪽 화살표 설명선 5"/>
            <p:cNvSpPr/>
            <p:nvPr/>
          </p:nvSpPr>
          <p:spPr>
            <a:xfrm>
              <a:off x="214282" y="3000372"/>
              <a:ext cx="1143008" cy="785818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생산혁명</a:t>
              </a:r>
              <a:r>
                <a:rPr lang="en-US" altLang="ko-KR" sz="1500" dirty="0" smtClean="0"/>
                <a:t>/</a:t>
              </a:r>
              <a:r>
                <a:rPr lang="ko-KR" altLang="en-US" sz="1500" dirty="0" smtClean="0"/>
                <a:t>경영혁명</a:t>
              </a:r>
              <a:endParaRPr lang="ko-KR" altLang="en-US" sz="1500" dirty="0"/>
            </a:p>
          </p:txBody>
        </p:sp>
        <p:sp>
          <p:nvSpPr>
            <p:cNvPr id="7" name="위쪽 화살표 설명선 6"/>
            <p:cNvSpPr/>
            <p:nvPr/>
          </p:nvSpPr>
          <p:spPr>
            <a:xfrm>
              <a:off x="3428992" y="4643446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금융화</a:t>
              </a:r>
              <a:endParaRPr lang="ko-KR" altLang="en-US" sz="1500" dirty="0"/>
            </a:p>
          </p:txBody>
        </p:sp>
        <p:sp>
          <p:nvSpPr>
            <p:cNvPr id="8" name="아래쪽 화살표 설명선 7"/>
            <p:cNvSpPr/>
            <p:nvPr/>
          </p:nvSpPr>
          <p:spPr>
            <a:xfrm>
              <a:off x="3643306" y="2357430"/>
              <a:ext cx="1143008" cy="571504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1500" dirty="0" smtClean="0"/>
                <a:t>IT </a:t>
              </a:r>
              <a:r>
                <a:rPr lang="ko-KR" altLang="en-US" sz="1500" dirty="0" smtClean="0"/>
                <a:t>거품</a:t>
              </a:r>
              <a:endParaRPr lang="ko-KR" altLang="en-US" sz="1500" dirty="0"/>
            </a:p>
          </p:txBody>
        </p:sp>
        <p:sp>
          <p:nvSpPr>
            <p:cNvPr id="9" name="위쪽 화살표 설명선 8"/>
            <p:cNvSpPr/>
            <p:nvPr/>
          </p:nvSpPr>
          <p:spPr>
            <a:xfrm>
              <a:off x="4143372" y="5143512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부동산거품</a:t>
              </a:r>
              <a:endParaRPr lang="ko-KR" altLang="en-US" sz="1500" dirty="0"/>
            </a:p>
          </p:txBody>
        </p:sp>
      </p:grpSp>
      <p:graphicFrame>
        <p:nvGraphicFramePr>
          <p:cNvPr id="10" name="다이어그램 9"/>
          <p:cNvGraphicFramePr/>
          <p:nvPr/>
        </p:nvGraphicFramePr>
        <p:xfrm>
          <a:off x="5643570" y="1561536"/>
          <a:ext cx="3357586" cy="46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금융 세계화 이후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ko-KR" altLang="en-US" dirty="0" smtClean="0"/>
              <a:t>금융화의 기반 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금융화가 투기 확대만을 지칭하는 것은 아님</a:t>
            </a:r>
            <a:r>
              <a:rPr lang="en-US" altLang="ko-KR" dirty="0" smtClean="0"/>
              <a:t>. </a:t>
            </a:r>
            <a:r>
              <a:rPr lang="ko-KR" altLang="en-US" dirty="0" smtClean="0"/>
              <a:t>투기는 금융화의 모습 중 하나</a:t>
            </a:r>
            <a:r>
              <a:rPr lang="en-US" altLang="ko-KR" dirty="0" smtClean="0"/>
              <a:t>.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이윤율 저하에 대한 반작용 </a:t>
            </a:r>
            <a:r>
              <a:rPr lang="en-US" altLang="ko-KR" dirty="0" smtClean="0"/>
              <a:t>1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증권 시장 등을 통한 가공 자본 확대</a:t>
            </a:r>
            <a:r>
              <a:rPr lang="ko-KR" altLang="en-US" dirty="0" smtClean="0">
                <a:sym typeface="Wingdings" pitchFamily="2" charset="2"/>
              </a:rPr>
              <a:t>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미래의 자산 소득을 기반으로 한 소비 확대</a:t>
            </a:r>
            <a:r>
              <a:rPr lang="en-US" altLang="ko-KR" dirty="0" smtClean="0">
                <a:sym typeface="Wingdings" pitchFamily="2" charset="2"/>
              </a:rPr>
              <a:t>  </a:t>
            </a:r>
            <a:r>
              <a:rPr lang="ko-KR" altLang="en-US" dirty="0" smtClean="0">
                <a:sym typeface="Wingdings" pitchFamily="2" charset="2"/>
              </a:rPr>
              <a:t>금융 자본 이윤 ↑↑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산업자본 이윤↑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이윤율저하에 대한 반작용 </a:t>
            </a:r>
            <a:r>
              <a:rPr lang="en-US" altLang="ko-KR" dirty="0" smtClean="0">
                <a:sym typeface="Wingdings" pitchFamily="2" charset="2"/>
              </a:rPr>
              <a:t>2 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금융자본 주도의 세계화</a:t>
            </a:r>
            <a:r>
              <a:rPr lang="en-US" altLang="ko-KR" dirty="0" smtClean="0">
                <a:solidFill>
                  <a:srgbClr val="FF0000"/>
                </a:solidFill>
                <a:sym typeface="Wingdings" pitchFamily="2" charset="2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자본 이동성의 극대화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저임금 </a:t>
            </a:r>
            <a:r>
              <a:rPr lang="en-US" altLang="ko-KR" dirty="0" smtClean="0">
                <a:sym typeface="Wingdings" pitchFamily="2" charset="2"/>
              </a:rPr>
              <a:t>+</a:t>
            </a:r>
            <a:r>
              <a:rPr lang="ko-KR" altLang="en-US" dirty="0" smtClean="0">
                <a:sym typeface="Wingdings" pitchFamily="2" charset="2"/>
              </a:rPr>
              <a:t>신흥 소비 시장 </a:t>
            </a:r>
            <a:r>
              <a:rPr lang="en-US" altLang="ko-KR" dirty="0" smtClean="0">
                <a:sym typeface="Wingdings" pitchFamily="2" charset="2"/>
              </a:rPr>
              <a:t>(</a:t>
            </a:r>
            <a:r>
              <a:rPr lang="ko-KR" altLang="en-US" dirty="0" smtClean="0">
                <a:sym typeface="Wingdings" pitchFamily="2" charset="2"/>
              </a:rPr>
              <a:t>중국 등</a:t>
            </a:r>
            <a:r>
              <a:rPr lang="en-US" altLang="ko-KR" dirty="0" smtClean="0">
                <a:sym typeface="Wingdings" pitchFamily="2" charset="2"/>
              </a:rPr>
              <a:t>) </a:t>
            </a:r>
            <a:r>
              <a:rPr lang="ko-KR" altLang="en-US" dirty="0" smtClean="0">
                <a:sym typeface="Wingdings" pitchFamily="2" charset="2"/>
              </a:rPr>
              <a:t>성장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수준의 </a:t>
            </a:r>
            <a:r>
              <a:rPr lang="ko-KR" altLang="en-US" dirty="0" err="1" smtClean="0">
                <a:sym typeface="Wingdings" pitchFamily="2" charset="2"/>
              </a:rPr>
              <a:t>착취율</a:t>
            </a:r>
            <a:r>
              <a:rPr lang="ko-KR" altLang="en-US" dirty="0" smtClean="0">
                <a:sym typeface="Wingdings" pitchFamily="2" charset="2"/>
              </a:rPr>
              <a:t> 증가와 부등가교환을 통한 선진국으로 가치 이전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이윤율 회복의 기반 마련</a:t>
            </a:r>
            <a:endParaRPr lang="en-US" altLang="ko-KR" dirty="0" smtClean="0">
              <a:sym typeface="Wingdings" pitchFamily="2" charset="2"/>
            </a:endParaRPr>
          </a:p>
          <a:p>
            <a:pPr lvl="1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달러 </a:t>
            </a:r>
            <a:r>
              <a:rPr lang="ko-KR" altLang="en-US" dirty="0" err="1" smtClean="0">
                <a:sym typeface="Wingdings" pitchFamily="2" charset="2"/>
              </a:rPr>
              <a:t>환류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미국의 이중적자 </a:t>
            </a:r>
            <a:r>
              <a:rPr lang="en-US" altLang="ko-KR" dirty="0" smtClean="0">
                <a:sym typeface="Wingdings" pitchFamily="2" charset="2"/>
              </a:rPr>
              <a:t> </a:t>
            </a:r>
            <a:r>
              <a:rPr lang="ko-KR" altLang="en-US" dirty="0" smtClean="0">
                <a:sym typeface="Wingdings" pitchFamily="2" charset="2"/>
              </a:rPr>
              <a:t>중국의 미국 자산 투자 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국제 화폐로서 달러의 지위를 이용한 가공 자본을 통한 가치 이전</a:t>
            </a:r>
            <a:endParaRPr lang="en-US" altLang="ko-KR" dirty="0" smtClean="0">
              <a:sym typeface="Wingdings" pitchFamily="2" charset="2"/>
            </a:endParaRP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대안세계화인가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 야만인가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노동자를 분열시키는 것이 자본 지배의 핵심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비정규직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 </a:t>
            </a:r>
            <a:r>
              <a:rPr lang="ko-KR" altLang="en-US" dirty="0" smtClean="0"/>
              <a:t>정규직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중소영세노동자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대공장</a:t>
            </a:r>
            <a:r>
              <a:rPr lang="ko-KR" altLang="en-US" dirty="0" smtClean="0"/>
              <a:t>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청년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기존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실업자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 </a:t>
            </a:r>
            <a:r>
              <a:rPr lang="ko-KR" altLang="en-US" dirty="0" smtClean="0"/>
              <a:t>취업자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이주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정주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여성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남성 노동자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노동자 단결을 추구하는 것이 대안세계화 운동의 핵심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노동자의 투쟁은 때때로 승리하나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일시적일 뿐이며 진정한 성과는 더욱 늘어나는 단결 뿐</a:t>
            </a:r>
            <a:r>
              <a:rPr lang="en-US" altLang="ko-KR" dirty="0" smtClean="0"/>
              <a:t>” </a:t>
            </a:r>
            <a:r>
              <a:rPr lang="ko-KR" altLang="en-US" dirty="0" smtClean="0"/>
              <a:t>마르크스</a:t>
            </a:r>
            <a:endParaRPr lang="ko-KR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어떻게 단결할 것인가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청년들이 함께 나서는 총파업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프랑스 청년들은 왜 정년 연장과 연금 축소에 반대하는가</a:t>
            </a:r>
            <a:r>
              <a:rPr lang="en-US" altLang="ko-KR" dirty="0" smtClean="0"/>
              <a:t>?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최저임금투쟁을 </a:t>
            </a:r>
            <a:r>
              <a:rPr lang="ko-KR" altLang="en-US" dirty="0" err="1" smtClean="0"/>
              <a:t>국민임단투로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저임금 노동자와 고임금 노동자가 함께 임금을 올릴 수 있을까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청소 식당 노동자 파업에 함께 </a:t>
            </a:r>
            <a:r>
              <a:rPr lang="ko-KR" altLang="en-US" dirty="0" err="1" smtClean="0"/>
              <a:t>연대파업한</a:t>
            </a:r>
            <a:r>
              <a:rPr lang="ko-KR" altLang="en-US" dirty="0" smtClean="0"/>
              <a:t> 금속경주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2006</a:t>
            </a:r>
            <a:r>
              <a:rPr lang="ko-KR" altLang="en-US" dirty="0" smtClean="0"/>
              <a:t>년 전혀 다른 업종의 저임금 노동자에 대한 지역 연대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노동조건을 위한 개인적 해결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집단적 해결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취업과 불안정 일자리에 대한 청년학생들의 해결 방안은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917</Words>
  <Application>Microsoft Office PowerPoint</Application>
  <PresentationFormat>화면 슬라이드 쇼(4:3)</PresentationFormat>
  <Paragraphs>177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세계경제위기와 노동자</vt:lpstr>
      <vt:lpstr>민주노조 탄압 현황</vt:lpstr>
      <vt:lpstr>MB의 민주노조 와해 공작</vt:lpstr>
      <vt:lpstr>한국 정부의 위기 대책은 오직 하나!</vt:lpstr>
      <vt:lpstr>임금, 노동조건의 양극화</vt:lpstr>
      <vt:lpstr>여남간 임금 계층 변화 추이</vt:lpstr>
      <vt:lpstr>세계경제위기 경과와 전망</vt:lpstr>
      <vt:lpstr>세계 실업률</vt:lpstr>
      <vt:lpstr>재정위기: 프랑스 연금 개혁</vt:lpstr>
      <vt:lpstr>남유럽 재정위기</vt:lpstr>
      <vt:lpstr>재정위기에서 두 번째 금융위기로?</vt:lpstr>
      <vt:lpstr>유럽 노동자들의 투쟁</vt:lpstr>
      <vt:lpstr>미국 경제: 더블딥?</vt:lpstr>
      <vt:lpstr>찍어낸 돈은 어디로?</vt:lpstr>
      <vt:lpstr>미국의 노동자운동</vt:lpstr>
      <vt:lpstr>중국: 새로운 헤게모니 국가?</vt:lpstr>
      <vt:lpstr>중국 노동자들의 투쟁</vt:lpstr>
      <vt:lpstr>지속 불가능한 자본주의</vt:lpstr>
      <vt:lpstr>금융 세계화 이후</vt:lpstr>
      <vt:lpstr>대안세계화인가? 야만인가?</vt:lpstr>
      <vt:lpstr>어떻게 단결할 것인가</vt:lpstr>
    </vt:vector>
  </TitlesOfParts>
  <Company>Portable Software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夜來香</dc:creator>
  <cp:lastModifiedBy>visitor</cp:lastModifiedBy>
  <cp:revision>27</cp:revision>
  <dcterms:created xsi:type="dcterms:W3CDTF">2010-10-26T19:54:27Z</dcterms:created>
  <dcterms:modified xsi:type="dcterms:W3CDTF">2010-10-27T04:16:31Z</dcterms:modified>
</cp:coreProperties>
</file>